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72" r:id="rId3"/>
    <p:sldMasterId id="2147483675" r:id="rId4"/>
    <p:sldMasterId id="2147483677" r:id="rId5"/>
    <p:sldMasterId id="2147483679" r:id="rId6"/>
    <p:sldMasterId id="2147483681" r:id="rId7"/>
    <p:sldMasterId id="2147483683" r:id="rId8"/>
    <p:sldMasterId id="2147483686" r:id="rId9"/>
    <p:sldMasterId id="2147483688" r:id="rId10"/>
    <p:sldMasterId id="2147483690" r:id="rId11"/>
    <p:sldMasterId id="2147483692" r:id="rId12"/>
    <p:sldMasterId id="2147483694" r:id="rId13"/>
  </p:sldMasterIdLst>
  <p:notesMasterIdLst>
    <p:notesMasterId r:id="rId46"/>
  </p:notesMasterIdLst>
  <p:sldIdLst>
    <p:sldId id="257" r:id="rId14"/>
    <p:sldId id="306" r:id="rId15"/>
    <p:sldId id="292" r:id="rId16"/>
    <p:sldId id="260" r:id="rId17"/>
    <p:sldId id="293" r:id="rId18"/>
    <p:sldId id="294" r:id="rId19"/>
    <p:sldId id="263" r:id="rId20"/>
    <p:sldId id="297" r:id="rId21"/>
    <p:sldId id="269" r:id="rId22"/>
    <p:sldId id="270" r:id="rId23"/>
    <p:sldId id="271" r:id="rId24"/>
    <p:sldId id="298" r:id="rId25"/>
    <p:sldId id="273" r:id="rId26"/>
    <p:sldId id="299" r:id="rId27"/>
    <p:sldId id="300" r:id="rId28"/>
    <p:sldId id="301" r:id="rId29"/>
    <p:sldId id="277" r:id="rId30"/>
    <p:sldId id="302" r:id="rId31"/>
    <p:sldId id="288" r:id="rId32"/>
    <p:sldId id="303" r:id="rId33"/>
    <p:sldId id="278" r:id="rId34"/>
    <p:sldId id="304" r:id="rId35"/>
    <p:sldId id="280" r:id="rId36"/>
    <p:sldId id="281" r:id="rId37"/>
    <p:sldId id="282" r:id="rId38"/>
    <p:sldId id="284" r:id="rId39"/>
    <p:sldId id="295" r:id="rId40"/>
    <p:sldId id="265" r:id="rId41"/>
    <p:sldId id="296" r:id="rId42"/>
    <p:sldId id="267" r:id="rId43"/>
    <p:sldId id="305" r:id="rId44"/>
    <p:sldId id="28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i Cole" initials="SC" lastIdx="10" clrIdx="0"/>
  <p:cmAuthor id="1" name="Astrid Fossum" initials="AF" lastIdx="5" clrIdx="1"/>
  <p:cmAuthor id="2" name="Jason Zimba" initials="JZ" lastIdx="17" clrIdx="2"/>
  <p:cmAuthor id="3" name="Beth Cocuzza" initials="BC" lastIdx="5" clrIdx="3"/>
  <p:cmAuthor id="4" name="Laura Stephens" initials="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1" autoAdjust="0"/>
    <p:restoredTop sz="34105" autoAdjust="0"/>
  </p:normalViewPr>
  <p:slideViewPr>
    <p:cSldViewPr snapToGrid="0" snapToObjects="1">
      <p:cViewPr varScale="1">
        <p:scale>
          <a:sx n="24" d="100"/>
          <a:sy n="24" d="100"/>
        </p:scale>
        <p:origin x="271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BBC05-FA30-F04D-B998-90061C21FF8D}"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8378D-6FFB-8B46-BF23-9F530333FD3A}" type="slidenum">
              <a:rPr lang="en-US" smtClean="0"/>
              <a:pPr/>
              <a:t>‹#›</a:t>
            </a:fld>
            <a:endParaRPr lang="en-US"/>
          </a:p>
        </p:txBody>
      </p:sp>
    </p:spTree>
    <p:extLst>
      <p:ext uri="{BB962C8B-B14F-4D97-AF65-F5344CB8AC3E}">
        <p14:creationId xmlns:p14="http://schemas.microsoft.com/office/powerpoint/2010/main" val="2004502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kern="1200" dirty="0">
                <a:solidFill>
                  <a:schemeClr val="tx1"/>
                </a:solidFill>
                <a:effectLst/>
                <a:latin typeface="+mn-lt"/>
                <a:ea typeface="+mn-ea"/>
                <a:cs typeface="+mn-cs"/>
              </a:rPr>
              <a:t>This module was last updated on January 2017.</a:t>
            </a:r>
          </a:p>
          <a:p>
            <a:pPr marL="0" marR="0" lvl="0" indent="0" algn="l" rtl="0">
              <a:spcBef>
                <a:spcPts val="0"/>
              </a:spcBef>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latin typeface="+mn-lt"/>
                <a:ea typeface="Calibri"/>
                <a:cs typeface="Calibri"/>
                <a:sym typeface="Calibri"/>
              </a:rPr>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 and career ready standards.</a:t>
            </a:r>
          </a:p>
          <a:p>
            <a:pPr marL="0" marR="0" lvl="0" indent="0" algn="l" rtl="0">
              <a:spcBef>
                <a:spcPts val="0"/>
              </a:spcBef>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latin typeface="+mn-lt"/>
                <a:ea typeface="Calibri"/>
                <a:cs typeface="Calibri"/>
                <a:sym typeface="Calibri"/>
              </a:rPr>
              <a:t>The goal of this module is to provide guidance on grade 3 item development and alignment, highlighting the Council of Chief State School Officers Criteria for High-Quality Assessments and the collective experiences of the assessment consortia and individual states throughout their multi-year assessment design processes.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n-US">
                <a:latin typeface="Calibri"/>
                <a:ea typeface="Calibri"/>
                <a:cs typeface="Calibri"/>
                <a:sym typeface="Calibri"/>
              </a:rPr>
              <a:pPr>
                <a:buSzPct val="25000"/>
              </a:pPr>
              <a:t>1</a:t>
            </a:fld>
            <a:endParaRPr lang="en-US">
              <a:latin typeface="Calibri"/>
              <a:ea typeface="Calibri"/>
              <a:cs typeface="Calibri"/>
              <a:sym typeface="Calibri"/>
            </a:endParaRPr>
          </a:p>
        </p:txBody>
      </p:sp>
    </p:spTree>
    <p:extLst>
      <p:ext uri="{BB962C8B-B14F-4D97-AF65-F5344CB8AC3E}">
        <p14:creationId xmlns:p14="http://schemas.microsoft.com/office/powerpoint/2010/main" val="115008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b="0" i="1" u="none" strike="noStrike" kern="1200" cap="none" dirty="0">
                <a:solidFill>
                  <a:schemeClr val="tx1"/>
                </a:solidFill>
                <a:effectLst/>
                <a:latin typeface="+mn-lt"/>
                <a:ea typeface="+mn-ea"/>
                <a:cs typeface="+mn-cs"/>
                <a:sym typeface="Calibri"/>
              </a:rPr>
              <a:t>Item</a:t>
            </a:r>
            <a:r>
              <a:rPr lang="en-US" sz="1200" b="0" i="1" u="none" strike="noStrike" kern="1200" cap="none" baseline="0" dirty="0">
                <a:solidFill>
                  <a:schemeClr val="tx1"/>
                </a:solidFill>
                <a:effectLst/>
                <a:latin typeface="+mn-lt"/>
                <a:ea typeface="+mn-ea"/>
                <a:cs typeface="+mn-cs"/>
                <a:sym typeface="Calibri"/>
              </a:rPr>
              <a:t> r</a:t>
            </a:r>
            <a:r>
              <a:rPr lang="en-US" b="0" i="1" dirty="0"/>
              <a:t>etrieved from the PARCC Grade 3 EOY Test. Available from </a:t>
            </a:r>
            <a:r>
              <a:rPr lang="en-US" b="0" i="1" baseline="0" dirty="0"/>
              <a:t>https://prc.parcconline.org/assessments/parcc-released-items; a</a:t>
            </a:r>
            <a:r>
              <a:rPr lang="en-US" b="0" i="1" dirty="0"/>
              <a:t>ccessed April 2016.</a:t>
            </a:r>
            <a:r>
              <a:rPr lang="en-US" b="0" i="1" baseline="0" dirty="0"/>
              <a:t> </a:t>
            </a:r>
            <a:endParaRPr lang="en-US" b="0"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40</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baseline="0" dirty="0"/>
              <a:t>Standard 3.OA.A.4 is intended to be primarily assessed through procedural problems that support students flexibility with multiplication and division.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48364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b="0" i="1" dirty="0"/>
              <a:t>Item retrieved from the Smarter Balanced Grade 3 Practice Test.</a:t>
            </a:r>
            <a:r>
              <a:rPr lang="en-US" b="0" i="1" baseline="0" dirty="0"/>
              <a:t> Available from http://www.smarterbalanced.org/assessments/; accessed April 2016.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58</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dirty="0"/>
              <a:t>This item shows a straightforward</a:t>
            </a:r>
            <a:r>
              <a:rPr lang="en-US" baseline="0" dirty="0"/>
              <a:t> application problem aligned to a standard with language suggesting that application is the primary component of rigor intended by the standard. The item also is directly aligned to 3.OA.D.8 by requiring two steps to solve the problem. This particular standard has other important components, such as representing problems and assessing reasonableness of answers, which should also be attended to with items specifically targeting those components to support the full breadth of application articulated in the grade 3 standard.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78978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Content limits</a:t>
            </a:r>
            <a:r>
              <a:rPr lang="en-US" baseline="0" dirty="0"/>
              <a:t> are often established at the grade level, so it is essential that item writers know and understand the content standards for the entire grade level, not just a single standard for which they may be authoring items. Operations &amp; Algebraic Thinking, Number &amp; Operations in Base Ten, and Number &amp; Operations – Fractions domains all have specific content limits that must be attended to even in items where the direct target of measurement is in a different domain. For example, if students are solving two-step word problems using the four operations in grade 3, and one of the steps happens to be addition, it is important to pay attention to the ceiling established in NBT for addition even though the item will be aligned to the standard in OA.</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5210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3.</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aseline="0" dirty="0"/>
              <a:t>11; 8</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3?</a:t>
            </a:r>
            <a:endParaRPr lang="en-US" dirty="0"/>
          </a:p>
          <a:p>
            <a:r>
              <a:rPr lang="en-US" dirty="0"/>
              <a:t>This item</a:t>
            </a:r>
            <a:r>
              <a:rPr lang="en-US" baseline="0" dirty="0"/>
              <a:t> illustrates the alignment principle showing a problem that is beyond the grade 3 content limit and one that is within the limit. Although not explicitly stated in standard 3.OA.A.4, the content limit for the operations multiplication and division in grade 3 is “within 100,” and items should use single digit factors and quotients to ensure that the focus for grade 3 remains on students’ fluency with the operations multiplication and division within 100.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89034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Covering</a:t>
            </a:r>
            <a:r>
              <a:rPr lang="en-US" baseline="0" dirty="0"/>
              <a:t> the “breadth” of a standard has often meant attending to every noun, verb, and strategy articulated in the standard and breaking it down into very fine-grained, measurable outcomes. So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how they learned it; therefore, we want the items to measure the core desired outcome of the standard, not merely emphasize the choice of strategy.</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07203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b="0" i="1" dirty="0"/>
              <a:t>Item retrieved from the PARCC Grade 3 EOY Test. Available from https://prc.parcconline.org/assessments/parcc-released-items; accessed April 2016.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4.</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aseline="0" dirty="0"/>
              <a:t>270</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4?</a:t>
            </a:r>
          </a:p>
          <a:p>
            <a:r>
              <a:rPr lang="en-US" dirty="0"/>
              <a:t>This item illustrates the alignment principle by</a:t>
            </a:r>
            <a:r>
              <a:rPr lang="en-US" baseline="0" dirty="0"/>
              <a:t> addressing the central concern of this standard, which is that students are able to multiply a one-digit number by a multiple of 10. As part of instruction for developing computational fluency, work should be included that encourages students to use the strategies articulated in the standard, such as recognizing 90 as 9 x 10 and computing 3 x 9 x 10. Where more difficult items are needed, test developers might even choose to include problems like 3 </a:t>
            </a:r>
            <a:r>
              <a:rPr lang="en-US" baseline="0" dirty="0" err="1"/>
              <a:t>x</a:t>
            </a:r>
            <a:r>
              <a:rPr lang="en-US" baseline="0" dirty="0"/>
              <a:t> ? = 270, but as stated in the alignment principle, most items on summative assessments should address the central concern of the standard.</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65643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Representations, such as number lines</a:t>
            </a:r>
            <a:r>
              <a:rPr lang="en-US" baseline="0" dirty="0"/>
              <a:t> and area models, should be well connected to the mathematics that students are learning and serve an important purpose within the item itself. </a:t>
            </a:r>
          </a:p>
          <a:p>
            <a:endParaRPr lang="en-US" baseline="0" dirty="0"/>
          </a:p>
          <a:p>
            <a:r>
              <a:rPr lang="en-US" baseline="0" dirty="0"/>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28685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b="0" i="1" dirty="0"/>
              <a:t>Item retrieved from the Smarter Balanced Grade 3 Practice Test.</a:t>
            </a:r>
            <a:r>
              <a:rPr lang="en-US" b="0" i="1" baseline="0" dirty="0"/>
              <a:t> Available from http://www.smarterbalanced.org/assessments/;</a:t>
            </a:r>
            <a:r>
              <a:rPr lang="en-US" b="0" i="1" dirty="0"/>
              <a:t>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5.</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B</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5?</a:t>
            </a:r>
            <a:endParaRPr lang="en-US" dirty="0"/>
          </a:p>
          <a:p>
            <a:r>
              <a:rPr lang="en-US" dirty="0"/>
              <a:t>In this case, the representation is well connected to the mathematics of the problem and serves an appropriate</a:t>
            </a:r>
            <a:r>
              <a:rPr lang="en-US" baseline="0" dirty="0"/>
              <a:t> role in supporting students’ understanding of what the problem is asking them to do. The number line diagram that is prominently featured as a representation in the Number &amp; Operations – Fractions domain in grades 3 through 5 is effectively used here in the Measurement &amp; Data domain with a problem that blends application and conceptual understanding. The representation reflects a good use of the “e.g.” portion of standard 3.MD.A.1.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406697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This alignment principle covers a range</a:t>
            </a:r>
            <a:r>
              <a:rPr lang="en-US" baseline="0" dirty="0"/>
              <a:t>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129036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i="1" dirty="0"/>
              <a:t>Item</a:t>
            </a:r>
            <a:r>
              <a:rPr lang="en-US" i="1" baseline="0" dirty="0"/>
              <a:t> adapted from the </a:t>
            </a:r>
            <a:r>
              <a:rPr lang="en-US" b="0" i="1" dirty="0"/>
              <a:t>Smarter Balanced Grade 3 Practice Test.</a:t>
            </a:r>
            <a:r>
              <a:rPr lang="en-US" b="0" i="1" baseline="0" dirty="0"/>
              <a:t> Available from http://www.smarterbalanced.org/assessments/; </a:t>
            </a:r>
            <a:r>
              <a:rPr lang="en-US" b="0" i="1" dirty="0"/>
              <a:t>accessed April 2016.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Let’s look at this example item written to illustrate Alignment Principle 6.</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[cannot answer accurately]</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6?</a:t>
            </a:r>
            <a:endParaRPr lang="en-US" dirty="0"/>
          </a:p>
          <a:p>
            <a:r>
              <a:rPr lang="en-US" dirty="0"/>
              <a:t>This item illustrates the alignment principle, showing</a:t>
            </a:r>
            <a:r>
              <a:rPr lang="en-US" baseline="0" dirty="0"/>
              <a:t> a relatively common error where an incorrect unit is used in the item stem. Another common issue is the omission of units. Units can either be stated in the item stem or following the student response box depending on the particular item authoring and test delivery systems being used, but they must be stated and must be correct for the item to be considered mathematically precise.</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93918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2499919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Standards for Mathematical Practice should</a:t>
            </a:r>
            <a:r>
              <a:rPr lang="en-US" baseline="0" dirty="0"/>
              <a:t>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1666472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b="0" i="1" dirty="0"/>
              <a:t>Item adapted from the Smarter Balanced Grades 3-5 Claim 2 Item Specifications.</a:t>
            </a:r>
            <a:r>
              <a:rPr lang="en-US" b="0" i="1" baseline="0" dirty="0"/>
              <a:t> Available from http://www.smarterbalanced.org/assessments/; </a:t>
            </a:r>
            <a:r>
              <a:rPr lang="en-US" b="0" i="1" dirty="0"/>
              <a:t>accessed April 2016.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7.</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A</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7? </a:t>
            </a:r>
          </a:p>
          <a:p>
            <a:r>
              <a:rPr lang="en-US" dirty="0"/>
              <a:t>Standard 3.OA.A.1</a:t>
            </a:r>
            <a:r>
              <a:rPr lang="en-US" baseline="0" dirty="0"/>
              <a:t> is strongly tied to the expectations of Mathematical Practice 2, reason abstractly and quantitatively. In particular, MP2 requires that in solving problems, students are “</a:t>
            </a:r>
            <a:r>
              <a:rPr lang="en-US" sz="1200" kern="1200" dirty="0">
                <a:solidFill>
                  <a:schemeClr val="tx1"/>
                </a:solidFill>
                <a:latin typeface="+mn-lt"/>
                <a:ea typeface="+mn-ea"/>
                <a:cs typeface="+mn-cs"/>
              </a:rPr>
              <a:t>attending to the meaning of quantities, not just how to compute them.</a:t>
            </a:r>
            <a:r>
              <a:rPr lang="en-US" dirty="0"/>
              <a:t>“ Younger</a:t>
            </a:r>
            <a:r>
              <a:rPr lang="en-US" baseline="0" dirty="0"/>
              <a:t> students should have opportunities to think carefully about the meaning of quantities and in some cases, like in the problem shown, they should be assessed on this as a separate skill rather than as part of a more sophisticated problem-solving process. </a:t>
            </a:r>
          </a:p>
          <a:p>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pPr marL="0" marR="0" lvl="0" indent="0" algn="r" rtl="0">
                <a:spcBef>
                  <a:spcPts val="0"/>
                </a:spcBef>
                <a:buSzPct val="25000"/>
                <a:buNone/>
              </a:p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84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With many assessments moving online, choices of item type have a lot of driving factors: accessibility,</a:t>
            </a:r>
            <a:r>
              <a:rPr lang="en-US" baseline="0" dirty="0"/>
              <a:t>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258148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2015 Grade 3 Mathematics Test Released Questions. Internet. Available from https://www.engageny.org/resource/released-2015-3-8-ela-and-mathematics-state-test-questions; accessed April 15,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p>
          <a:p>
            <a:r>
              <a:rPr lang="en-US" dirty="0"/>
              <a:t>There</a:t>
            </a:r>
            <a:r>
              <a:rPr lang="en-US" baseline="0" dirty="0"/>
              <a:t> is still room in assessments for carefully crafted multiple-choice items. The reality is that there are many expressions that could be used to find the total number of circles pictured. By making this question multiple choice instead of some open-ended format, such as equation/numeric entry, the answers can be constrained to support alignment to the standard, which is specifically asking students to interpret products of whole numbers, reinforcing the equal groups understanding of multiplication articulated in the grade 3 standards.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59863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b="0" i="1" dirty="0"/>
              <a:t>Item retrieved from the PARCC Grade 3 EOY Test. Available from https://prc.parcconline.org/assessments/parcc-released-items; accessed April 2016.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aseline="0" dirty="0"/>
              <a:t>56; 7; 8; 49; 8</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endParaRPr lang="en-US" dirty="0"/>
          </a:p>
          <a:p>
            <a:r>
              <a:rPr lang="en-US" dirty="0"/>
              <a:t>Items</a:t>
            </a:r>
            <a:r>
              <a:rPr lang="en-US" baseline="0" dirty="0"/>
              <a:t> measuring procedural skill and fluency should largely be administered using either an equation/numeric entry or some other technology that recognizes the number entered as the correct one. Multiple choice falls short here because of the expectation for accuracy. Narrowing the list of potential answers to only four or five possible choices would greatly impact the ability to cleanly measure the accuracy component of procedural skill and fluency.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94495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PARCC Grade 3 EOY Test. Available from https://prc.parcconline.org/assessments/parcc-released-items;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aseline="0" dirty="0"/>
              <a:t>A, D, 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endParaRPr lang="en-US" dirty="0"/>
          </a:p>
          <a:p>
            <a:r>
              <a:rPr lang="en-US" baseline="0" dirty="0"/>
              <a:t>Where fluency is the target, some testing programs may require more difficult items in their item pools to help better understand the performance of high-achieving students. In grade 1, students are asked to “understand the meaning of the equal sign, and determine if equations involving addition and subtraction are true or false.” Using this general understanding first articulated in grade 1, higher-difficulty items can be created for grade 3 students using the grade-level expectations articulated in 3.OA.C for multiplication and division within 100. This item is aligned to the cluster here rather than the standard since some choices, such as option C, can be eliminated through a conceptual vs. procedural understanding of multiplication required by 3.OA.C.7. For younger students, it is best to indicate the number of answers students should select unless it directly conflicts with the item’s purpose.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36330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Smarter Balanced Grade 3 Practice Test. </a:t>
            </a:r>
            <a:r>
              <a:rPr lang="en-US" b="0" i="1" baseline="0" dirty="0"/>
              <a:t>Available from http://www.smarterbalanced.org/assessments/; </a:t>
            </a:r>
            <a:r>
              <a:rPr lang="en-US" sz="1200" i="1" kern="1200" dirty="0">
                <a:solidFill>
                  <a:schemeClr val="tx1"/>
                </a:solidFill>
                <a:effectLst/>
                <a:latin typeface="+mn-lt"/>
                <a:ea typeface="+mn-ea"/>
                <a:cs typeface="+mn-cs"/>
              </a:rPr>
              <a:t>accessed April 2016.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aseline="0" dirty="0"/>
              <a:t>Student drags each number to the correct location on the number 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endParaRPr lang="en-US" dirty="0"/>
          </a:p>
          <a:p>
            <a:r>
              <a:rPr lang="en-US" dirty="0"/>
              <a:t>When</a:t>
            </a:r>
            <a:r>
              <a:rPr lang="en-US" baseline="0" dirty="0"/>
              <a:t> position is important, drag-and-drop is an effective item type. It is useful for any items that ask students to correctly place numbers or expressions on a number line.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766605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Keeping the</a:t>
            </a:r>
            <a:r>
              <a:rPr lang="en-US" baseline="0" dirty="0"/>
              <a:t> assessment focused on the major work of the grade is an important design principle in the overall test construction. In measuring the Standards for Mathematical Practice, it is important to help retain the focus of the test by using many items that align to the major work of the grade.</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244587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2015 Grade 3 Mathematics Test Released Questions. Internet. Available from https://www.engageny.org/resource/released-2015-3-8-ela-and-mathematics-state-test-questions; accessed April 15,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9.</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9?</a:t>
            </a:r>
            <a:endParaRPr lang="en-US" dirty="0"/>
          </a:p>
          <a:p>
            <a:r>
              <a:rPr lang="en-US" dirty="0"/>
              <a:t>This item does </a:t>
            </a:r>
            <a:r>
              <a:rPr lang="en-US" baseline="0" dirty="0"/>
              <a:t>a nice job of illustrating part of the Standard for Mathematical Practice 2 that states that students should attend</a:t>
            </a:r>
            <a:r>
              <a:rPr lang="en-US" sz="1200" kern="1200" dirty="0">
                <a:solidFill>
                  <a:schemeClr val="tx1"/>
                </a:solidFill>
                <a:latin typeface="+mn-lt"/>
                <a:ea typeface="+mn-ea"/>
                <a:cs typeface="+mn-cs"/>
              </a:rPr>
              <a:t> “…to the meaning of quantities, not just how to compute them.”</a:t>
            </a:r>
            <a:r>
              <a:rPr lang="en-US" sz="1200" kern="1200" baseline="0" dirty="0">
                <a:solidFill>
                  <a:schemeClr val="tx1"/>
                </a:solidFill>
                <a:latin typeface="+mn-lt"/>
                <a:ea typeface="+mn-ea"/>
                <a:cs typeface="+mn-cs"/>
              </a:rPr>
              <a:t> Some students may take advantage of the item type here and simply select the smallest value from the list – this alone reflects an important understanding of measurement. Other students may take a more traditional computational approach and compare the computed weight of 5 cans to the other mass shown. In either case, students must recognize that the total mass of the 5 cans must be less than the 40 kilogram weight.</a:t>
            </a:r>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09382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A</a:t>
            </a:r>
            <a:r>
              <a:rPr lang="en-US" baseline="0" dirty="0"/>
              <a:t> f</a:t>
            </a:r>
            <a:r>
              <a:rPr lang="en-US" dirty="0"/>
              <a:t>ew</a:t>
            </a:r>
            <a:r>
              <a:rPr lang="en-US" baseline="0" dirty="0"/>
              <a:t>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6990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dirty="0">
                <a:solidFill>
                  <a:schemeClr val="dk1"/>
                </a:solidFill>
                <a:latin typeface="Calibri"/>
                <a:ea typeface="Calibri"/>
                <a:cs typeface="Calibri"/>
                <a:sym typeface="Calibri"/>
              </a:rPr>
              <a:t>Based on the need to provide guidance for what high-quality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a:t>
            </a:r>
            <a:r>
              <a:rPr lang="en-US" baseline="0" dirty="0"/>
              <a:t> http://ccsso.org/News_and_Events/Press_Releases/State_Chiefs_Release_Criteria_for_High-Quality_Assessment.html </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lang="en-US" sz="1200" b="0" i="0" u="none" strike="noStrike" cap="none" baseline="0" dirty="0">
              <a:solidFill>
                <a:schemeClr val="dk1"/>
              </a:solidFill>
              <a:latin typeface="Calibri"/>
              <a:ea typeface="Calibri"/>
              <a:cs typeface="Calibri"/>
              <a:sym typeface="Calibri"/>
            </a:endParaRPr>
          </a:p>
          <a:p>
            <a:r>
              <a:rPr lang="en-US" dirty="0"/>
              <a:t>In 2013,</a:t>
            </a:r>
            <a:r>
              <a:rPr lang="en-US" baseline="0" dirty="0"/>
              <a:t>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are six </a:t>
            </a:r>
            <a:r>
              <a:rPr lang="en-US" baseline="0" dirty="0"/>
              <a:t>sections of the CCSSO Criteria. </a:t>
            </a:r>
            <a:r>
              <a:rPr lang="en-US" dirty="0"/>
              <a:t>Overarching</a:t>
            </a:r>
            <a:r>
              <a:rPr lang="en-US" baseline="0" dirty="0"/>
              <a:t>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a:t>
            </a:r>
            <a:r>
              <a:rPr lang="en-US" dirty="0"/>
              <a:t>The slide shows </a:t>
            </a:r>
            <a:r>
              <a:rPr lang="en-US" baseline="0" dirty="0"/>
              <a:t>the five content alignment criteria in Section C of the CCSSO document, which is the section covering mathematics.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B9650"/>
                </a:solidFill>
              </a:rPr>
              <a:t>College and career readiness</a:t>
            </a:r>
            <a:r>
              <a:rPr lang="en-US" sz="1200" dirty="0"/>
              <a:t> has specific implications for math content,</a:t>
            </a:r>
            <a:r>
              <a:rPr lang="en-US" sz="1200" baseline="0" dirty="0"/>
              <a:t> math instruction, and therefore, math assessment</a:t>
            </a:r>
            <a:r>
              <a:rPr lang="en-US" sz="1200" dirty="0"/>
              <a:t>. We are </a:t>
            </a:r>
            <a:r>
              <a:rPr lang="en-US" sz="1200" b="0" i="0" u="none" strike="noStrike" kern="1200" cap="none" baseline="0" dirty="0">
                <a:solidFill>
                  <a:schemeClr val="tx1"/>
                </a:solidFill>
                <a:effectLst/>
                <a:latin typeface="Calibri"/>
                <a:ea typeface="Calibri"/>
                <a:cs typeface="Calibri"/>
                <a:sym typeface="Calibri"/>
              </a:rPr>
              <a:t>not talking about just *any* mathematics, by the way, but mathematics that aims at college and career readiness. </a:t>
            </a:r>
            <a:r>
              <a:rPr lang="en-US" sz="1200" dirty="0"/>
              <a:t>S</a:t>
            </a:r>
            <a:r>
              <a:rPr lang="en-US" sz="1200" b="0" i="0" u="none" strike="noStrike" kern="1200" cap="none" baseline="0" dirty="0">
                <a:solidFill>
                  <a:schemeClr val="tx1"/>
                </a:solidFill>
                <a:effectLst/>
                <a:latin typeface="Calibri"/>
                <a:ea typeface="Calibri"/>
                <a:cs typeface="Calibri"/>
                <a:sym typeface="Calibri"/>
              </a:rPr>
              <a:t>tates require assessments that match the depth, breadth, and rigor of the standards, accurately measure student progress towards college and career readiness, and provide valid data to inform teaching and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Calibri"/>
              <a:ea typeface="Calibri"/>
              <a:cs typeface="Calibri"/>
              <a:sym typeface="Calibri"/>
            </a:endParaRPr>
          </a:p>
        </p:txBody>
      </p:sp>
      <p:sp>
        <p:nvSpPr>
          <p:cNvPr id="285" name="Shape 28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000000"/>
                </a:solidFill>
                <a:latin typeface="Calibri"/>
                <a:ea typeface="Calibri"/>
                <a:cs typeface="Calibri"/>
                <a:sym typeface="Calibri"/>
              </a:rPr>
              <a:pPr marL="0" marR="0" lvl="0" indent="0" algn="r" rtl="0">
                <a:spcBef>
                  <a:spcPts val="0"/>
                </a:spcBef>
                <a:buSzPct val="25000"/>
                <a:buNone/>
              </a:pPr>
              <a:t>3</a:t>
            </a:fld>
            <a:endParaRPr lang="en"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1610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a:solidFill>
                  <a:schemeClr val="dk1"/>
                </a:solidFill>
                <a:effectLst/>
                <a:latin typeface="+mn-lt"/>
                <a:ea typeface="Calibri"/>
                <a:cs typeface="Calibri"/>
                <a:sym typeface="Calibri"/>
              </a:rPr>
              <a:t>© </a:t>
            </a:r>
            <a:r>
              <a:rPr lang="en-US" b="0" i="1"/>
              <a:t>Item </a:t>
            </a:r>
            <a:r>
              <a:rPr lang="en-US" b="0" i="1" dirty="0"/>
              <a:t>retrieved from the Smarter Balanced Grade 3 Claim 1 Item Specifications.</a:t>
            </a:r>
            <a:r>
              <a:rPr lang="en-US" b="0" i="1" baseline="0" dirty="0"/>
              <a:t> Available from http://www.smarterbalanced.org/assessments/;</a:t>
            </a:r>
            <a:r>
              <a:rPr lang="en-US" b="0" i="1" dirty="0"/>
              <a:t> accessed April 2016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10.</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895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10?</a:t>
            </a:r>
          </a:p>
          <a:p>
            <a:r>
              <a:rPr lang="en-US" dirty="0"/>
              <a:t>While the</a:t>
            </a:r>
            <a:r>
              <a:rPr lang="en-US" baseline="0" dirty="0"/>
              <a:t> NBT domain doesn’t explicitly require word problems, the OA domain requires problems that use the four operations. This provides a nice opportunity to write problems that take into account the work that students are doing with addition and subtraction in the NBT domain, where it is expected in grade 3 that students become fluent with 3-digit sums and differences. This item aligns at the cluster level since it is a one-step problem vs. the two-step problems required by 3.OA.D.8.</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109804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principles illustrated throughout this module are intended to support those charged with developing summative mathematics assessment items and to support training efforts for those who review the content of items.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latin typeface="Lucida Sans" panose="020B0602030504020204" pitchFamily="34" charset="0"/>
            </a:endParaRPr>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31</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942447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57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Calibri" panose="020F0502020204030204" pitchFamily="34" charset="0"/>
                <a:ea typeface="+mn-ea"/>
                <a:cs typeface="+mn-cs"/>
              </a:rPr>
              <a:t>Criterion 1 emphasizes</a:t>
            </a:r>
            <a:r>
              <a:rPr lang="en-US" sz="1200" kern="1200" baseline="0" dirty="0">
                <a:solidFill>
                  <a:schemeClr val="tx1"/>
                </a:solidFill>
                <a:effectLst/>
                <a:latin typeface="Calibri" panose="020F0502020204030204" pitchFamily="34" charset="0"/>
                <a:ea typeface="+mn-ea"/>
                <a:cs typeface="+mn-cs"/>
              </a:rPr>
              <a:t> the content most needed for success in later mathematics. Throughout this presentation, this will be referred to as “major work of the grade” or just “major work.” This table shows the grade 3 content clusters classified as Major, Supporting, and Additional. </a:t>
            </a:r>
          </a:p>
          <a:p>
            <a:pPr marL="0" indent="0">
              <a:buNone/>
            </a:pPr>
            <a:endParaRPr lang="en-US" sz="1200" kern="1200" dirty="0">
              <a:solidFill>
                <a:schemeClr val="tx1"/>
              </a:solidFill>
              <a:effectLst/>
              <a:latin typeface="Calibri" panose="020F0502020204030204" pitchFamily="34" charset="0"/>
              <a:ea typeface="+mn-ea"/>
              <a:cs typeface="+mn-cs"/>
            </a:endParaRPr>
          </a:p>
          <a:p>
            <a:pPr marL="0" indent="0">
              <a:buNone/>
            </a:pPr>
            <a:r>
              <a:rPr lang="en-US" sz="1200" kern="1200" dirty="0">
                <a:solidFill>
                  <a:schemeClr val="tx1"/>
                </a:solidFill>
                <a:effectLst/>
                <a:latin typeface="Calibri" panose="020F0502020204030204" pitchFamily="34" charset="0"/>
                <a:ea typeface="+mn-ea"/>
                <a:cs typeface="+mn-cs"/>
              </a:rPr>
              <a:t>Major Clusters coherently capture the emphases at each grade; Supporting Clusters have natural connections to Major Clusters; and Additional Clusters stand well on their own, with weaker natural connections to the Major Clusters. PARCC,</a:t>
            </a:r>
            <a:r>
              <a:rPr lang="en-US" sz="1200" kern="1200" baseline="0" dirty="0">
                <a:solidFill>
                  <a:schemeClr val="tx1"/>
                </a:solidFill>
                <a:effectLst/>
                <a:latin typeface="Calibri" panose="020F0502020204030204" pitchFamily="34" charset="0"/>
                <a:ea typeface="+mn-ea"/>
                <a:cs typeface="+mn-cs"/>
              </a:rPr>
              <a:t> Smarter Balanced, and several states working independently on developing aligned assessments used these designations to inform the proportional representation of content reflected in their summative test blueprints.</a:t>
            </a:r>
            <a:endParaRPr lang="en-US" sz="1200" kern="1200" dirty="0">
              <a:solidFill>
                <a:schemeClr val="tx1"/>
              </a:solidFill>
              <a:effectLst/>
              <a:latin typeface="Calibri" panose="020F0502020204030204" pitchFamily="34" charset="0"/>
              <a:ea typeface="+mn-ea"/>
              <a:cs typeface="+mn-cs"/>
            </a:endParaRPr>
          </a:p>
          <a:p>
            <a:pPr marL="0" indent="0">
              <a:buNone/>
            </a:pPr>
            <a:endParaRPr lang="en-US" sz="1200" kern="1200" dirty="0">
              <a:solidFill>
                <a:schemeClr val="tx1"/>
              </a:solidFill>
              <a:effectLst/>
              <a:latin typeface="+mn-lt"/>
              <a:ea typeface="+mn-ea"/>
              <a:cs typeface="+mn-cs"/>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It is also worth pointing out that the structure of the standards organized by domain, then by cluster, reveal things that are different in these standards than states’ previous standards. For example, there has never been a standards document before that uses Ratios and Proportional Relationships as a top-level organizer; the fact that CCSS uses it as a top-level organizer signals its emphasis in the document. In general, standards that are college and career</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ready based on evidence will drive towards a substantial amount of algebra for all students during middle school. The major work designations trace that trajectory.</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588E0F-71E4-447B-9757-932F37281E0A}" type="slidenum">
              <a:rPr lang="en-US" smtClean="0"/>
              <a:pPr/>
              <a:t>4</a:t>
            </a:fld>
            <a:endParaRPr lang="en-US"/>
          </a:p>
        </p:txBody>
      </p:sp>
    </p:spTree>
    <p:extLst>
      <p:ext uri="{BB962C8B-B14F-4D97-AF65-F5344CB8AC3E}">
        <p14:creationId xmlns:p14="http://schemas.microsoft.com/office/powerpoint/2010/main" val="210558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ten principles</a:t>
            </a:r>
            <a:r>
              <a:rPr lang="en-US" baseline="0" dirty="0"/>
              <a:t>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a:t>
            </a:r>
            <a:r>
              <a:rPr lang="en-US" b="0" baseline="0" dirty="0"/>
              <a:t>For example, alignment principles 1 and 9 are used to support Criterion 1, focusing strongly on the content needed for success in later mathematics. Note that these two also use the phrase “major work of the grade” as defined in the previous slide. </a:t>
            </a:r>
            <a:r>
              <a:rPr lang="en-US" baseline="0" dirty="0"/>
              <a:t>As another example, Principle 2 is directly tied to Criterion 2, assessing a balance of concepts, procedures, and applications. </a:t>
            </a:r>
          </a:p>
          <a:p>
            <a:endParaRPr lang="en-US" baseline="0" dirty="0"/>
          </a:p>
          <a:p>
            <a:r>
              <a:rPr lang="en-US" baseline="0" dirty="0"/>
              <a:t>Each principle will be illustrated through examples selected from publicly available sources or created by Student Achievement Partners content staff.</a:t>
            </a:r>
          </a:p>
          <a:p>
            <a:endParaRPr lang="en-US" baseline="0" dirty="0"/>
          </a:p>
          <a:p>
            <a:r>
              <a:rPr lang="en-US" baseline="0" dirty="0"/>
              <a:t>Please note that in grade 3 all of the example items shown in this presentation are intended to be delivered without a calculator. </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5</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92040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word “supporting” that is used to describe a subset</a:t>
            </a:r>
            <a:r>
              <a:rPr lang="en-US" baseline="0" dirty="0"/>
              <a:t> of the K-8 Common Core State Standards for Mathematics signals that these standards are well connected to the content representing the major work of the grade. Many of the standards in the Measurement &amp; Data domain, for example, require students to solve problems based on the grade-level work in the Operations &amp; Algebraic Thinking and the Number &amp; Operations – Fractions domains. These connections reinforce the important work in grades K-8, allowing students to engage deeply with the content instead of seeing mathematics as a set of discrete topics.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51125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b="0" i="1" dirty="0"/>
              <a:t>Item retrieved from the Smarter Balanced Grade 3 Claim 1 Item Specifications.</a:t>
            </a:r>
            <a:r>
              <a:rPr lang="en-US" b="0" i="1" baseline="0" dirty="0"/>
              <a:t> Available from http://www.smarterbalanced.org/assessments/;</a:t>
            </a:r>
            <a:r>
              <a:rPr lang="en-US" b="0" i="1" dirty="0"/>
              <a:t>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1.</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aseline="0" dirty="0"/>
              <a:t>Student creates 4 books next to Marco and 7 books next to Beth.</a:t>
            </a:r>
            <a:endParaRPr lang="en-US" b="1" dirty="0"/>
          </a:p>
          <a:p>
            <a:endParaRPr lang="en-US" b="1" dirty="0"/>
          </a:p>
          <a:p>
            <a:r>
              <a:rPr lang="en-US" b="1" dirty="0"/>
              <a:t>What makes this item a good illustration</a:t>
            </a:r>
            <a:r>
              <a:rPr lang="en-US" b="1" baseline="0" dirty="0"/>
              <a:t> of Alignment Principle 1?</a:t>
            </a:r>
            <a:endParaRPr lang="en-US" b="1" dirty="0"/>
          </a:p>
          <a:p>
            <a:r>
              <a:rPr lang="en-US" dirty="0"/>
              <a:t>This supporting standard for grade 3</a:t>
            </a:r>
            <a:r>
              <a:rPr lang="en-US" baseline="0" dirty="0"/>
              <a:t> connects back to the major work of the grade in the OA domain. While the second sentence of the standard offers opportunities for item development that connect to the major work in the NBT domain, the more subtle connection to major work is shown in this example item which connects the creation of the scaled picture graph to students’ work with multiplication and division within 100 in the OA domain. </a:t>
            </a:r>
            <a:endParaRPr lang="en-US" dirty="0"/>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4304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language used in the standards</a:t>
            </a:r>
            <a:r>
              <a:rPr lang="en-US" baseline="0" dirty="0"/>
              <a:t> provides information about which components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grade 3 items, the standards to which they are written, and the key words signaling the components of rigor.</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56119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Illustrative Mathematics. Available from https://www.illustrativemathematics.org/content-standards. Accessed April, 2016. </a:t>
            </a:r>
            <a:endParaRPr lang="en-US" b="0"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baseline="0" dirty="0"/>
              <a:t>Student places each point in correct location within an established tolerance interval; exact error tolerance often decided by state content experts with their vendors, often refined after data collection (field testing)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dirty="0"/>
              <a:t>The verb “understand” used in the standards</a:t>
            </a:r>
            <a:r>
              <a:rPr lang="en-US" baseline="0" dirty="0"/>
              <a:t> communicates that there is an expectation for conceptual understanding. The item shown here requires a deeper understanding of fractions than what was often required on past state assessments. Students need to know the meaning of ¼, not just how to find it on a number line that has been partitioned into fourths. Through the meaning of ¼, they are asked to locate 1. Similarly, part B asks students to work from a non-unit fraction, but still requires a strong understanding of the relationship between a unit fraction 1/b and a non-unit fraction a/</a:t>
            </a:r>
            <a:r>
              <a:rPr lang="en-US" baseline="0" dirty="0" err="1"/>
              <a:t>b</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763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23" y="225998"/>
            <a:ext cx="1640437" cy="808049"/>
          </a:xfrm>
          <a:prstGeom prst="rect">
            <a:avLst/>
          </a:prstGeom>
          <a:noFill/>
          <a:ln>
            <a:noFill/>
          </a:ln>
        </p:spPr>
      </p:pic>
      <p:pic>
        <p:nvPicPr>
          <p:cNvPr id="13" name="Shape 13"/>
          <p:cNvPicPr preferRelativeResize="0"/>
          <p:nvPr/>
        </p:nvPicPr>
        <p:blipFill rotWithShape="1">
          <a:blip r:embed="rId3">
            <a:alphaModFix/>
          </a:blip>
          <a:srcRect/>
          <a:stretch/>
        </p:blipFill>
        <p:spPr>
          <a:xfrm>
            <a:off x="0" y="1848737"/>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20" y="3835564"/>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6" name="Shape 16"/>
          <p:cNvSpPr/>
          <p:nvPr/>
        </p:nvSpPr>
        <p:spPr>
          <a:xfrm>
            <a:off x="0" y="1737612"/>
            <a:ext cx="9144000" cy="111125"/>
          </a:xfrm>
          <a:prstGeom prst="rect">
            <a:avLst/>
          </a:prstGeom>
          <a:solidFill>
            <a:srgbClr val="FFFFFF"/>
          </a:solid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61"/>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able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26" name="Shape 126"/>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8" name="Shape 128"/>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rtl="0">
              <a:spcBef>
                <a:spcPts val="0"/>
              </a:spcBef>
              <a:defRPr>
                <a:solidFill>
                  <a:srgbClr val="3F3F39"/>
                </a:solidFill>
              </a:defRPr>
            </a:lvl1pPr>
            <a:lvl2pPr rtl="0">
              <a:spcBef>
                <a:spcPts val="0"/>
              </a:spcBef>
              <a:defRPr>
                <a:solidFill>
                  <a:srgbClr val="3F3F39"/>
                </a:solidFill>
              </a:defRPr>
            </a:lvl2pPr>
            <a:lvl3pPr rtl="0">
              <a:spcBef>
                <a:spcPts val="0"/>
              </a:spcBef>
              <a:defRPr>
                <a:solidFill>
                  <a:srgbClr val="3F3F39"/>
                </a:solidFill>
              </a:defRPr>
            </a:lvl3pPr>
            <a:lvl4pPr rtl="0">
              <a:spcBef>
                <a:spcPts val="0"/>
              </a:spcBef>
              <a:defRPr>
                <a:solidFill>
                  <a:srgbClr val="3F3F39"/>
                </a:solidFill>
              </a:defRPr>
            </a:lvl4pPr>
            <a:lvl5pPr rtl="0">
              <a:spcBef>
                <a:spcPts val="0"/>
              </a:spcBef>
              <a:defRPr>
                <a:solidFill>
                  <a:srgbClr val="3F3F39"/>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68" name="Shape 68"/>
          <p:cNvSpPr/>
          <p:nvPr/>
        </p:nvSpPr>
        <p:spPr>
          <a:xfrm>
            <a:off x="0" y="6330471"/>
            <a:ext cx="9153000" cy="540400"/>
          </a:xfrm>
          <a:prstGeom prst="rect">
            <a:avLst/>
          </a:prstGeom>
          <a:solidFill>
            <a:srgbClr val="23593E"/>
          </a:solid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69" name="Shape 69"/>
          <p:cNvSpPr txBox="1"/>
          <p:nvPr/>
        </p:nvSpPr>
        <p:spPr>
          <a:xfrm>
            <a:off x="7571685" y="6483774"/>
            <a:ext cx="1458299" cy="246399"/>
          </a:xfrm>
          <a:prstGeom prst="rect">
            <a:avLst/>
          </a:prstGeom>
          <a:noFill/>
          <a:ln>
            <a:noFill/>
          </a:ln>
        </p:spPr>
        <p:txBody>
          <a:bodyPr lIns="91425" tIns="45700" rIns="91425" bIns="45700" anchor="t" anchorCtr="0">
            <a:noAutofit/>
          </a:bodyPr>
          <a:lstStyle/>
          <a:p>
            <a:pPr algn="r" defTabSz="914400">
              <a:buSzPct val="25000"/>
            </a:pPr>
            <a:r>
              <a:rPr lang="en" sz="1000" kern="0">
                <a:solidFill>
                  <a:srgbClr val="FFFFFF"/>
                </a:solidFill>
                <a:latin typeface="Allerta"/>
                <a:ea typeface="Allerta"/>
                <a:cs typeface="Allerta"/>
                <a:sym typeface="Allerta"/>
              </a:rPr>
              <a:t>PAGE </a:t>
            </a:r>
            <a:fld id="{00000000-1234-1234-1234-123412341234}" type="slidenum">
              <a:rPr lang="en" sz="1000" kern="0">
                <a:solidFill>
                  <a:srgbClr val="FFFFFF"/>
                </a:solidFill>
                <a:latin typeface="Allerta"/>
                <a:ea typeface="Allerta"/>
                <a:cs typeface="Allerta"/>
                <a:sym typeface="Allerta"/>
              </a:rPr>
              <a:pPr algn="r" defTabSz="914400">
                <a:buSzPct val="25000"/>
              </a:pPr>
              <a:t>‹#›</a:t>
            </a:fld>
            <a:r>
              <a:rPr lang="en" sz="1000" kern="0">
                <a:solidFill>
                  <a:srgbClr val="FFFFFF"/>
                </a:solidFill>
                <a:latin typeface="Allerta"/>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10" y="6436275"/>
            <a:ext cx="5476199" cy="337999"/>
          </a:xfrm>
          <a:prstGeom prst="rect">
            <a:avLst/>
          </a:prstGeom>
          <a:noFill/>
          <a:ln>
            <a:noFill/>
          </a:ln>
        </p:spPr>
      </p:pic>
      <p:sp>
        <p:nvSpPr>
          <p:cNvPr id="71" name="Shape 71"/>
          <p:cNvSpPr/>
          <p:nvPr/>
        </p:nvSpPr>
        <p:spPr>
          <a:xfrm>
            <a:off x="3542586" y="6519775"/>
            <a:ext cx="1906799" cy="175600"/>
          </a:xfrm>
          <a:prstGeom prst="rect">
            <a:avLst/>
          </a:prstGeom>
          <a:no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5439C-DA21-ED44-926B-0B1B0350D655}" type="datetimeFigureOut">
              <a:rPr lang="en-US" smtClean="0">
                <a:solidFill>
                  <a:prstClr val="black">
                    <a:tint val="75000"/>
                  </a:prstClr>
                </a:solidFill>
              </a:rPr>
              <a:p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09D988-685E-F642-A7F1-9638E4545D1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5439C-DA21-ED44-926B-0B1B0350D655}" type="datetimeFigureOut">
              <a:rPr lang="en-US" smtClean="0">
                <a:solidFill>
                  <a:prstClr val="black">
                    <a:tint val="75000"/>
                  </a:prstClr>
                </a:solidFill>
              </a:rPr>
              <a:pPr/>
              <a:t>1/23/2020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09D988-685E-F642-A7F1-9638E4545D1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Slide">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8" name="Shape 48"/>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 name="Shape 49"/>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0" name="Shape 50"/>
          <p:cNvSpPr txBox="1"/>
          <p:nvPr/>
        </p:nvSpPr>
        <p:spPr>
          <a:xfrm>
            <a:off x="216571"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51" name="Shape 51"/>
          <p:cNvPicPr preferRelativeResize="0"/>
          <p:nvPr/>
        </p:nvPicPr>
        <p:blipFill rotWithShape="1">
          <a:blip r:embed="rId3">
            <a:alphaModFix/>
          </a:blip>
          <a:srcRect/>
          <a:stretch/>
        </p:blipFill>
        <p:spPr>
          <a:xfrm>
            <a:off x="219323" y="225998"/>
            <a:ext cx="1640437" cy="808049"/>
          </a:xfrm>
          <a:prstGeom prst="rect">
            <a:avLst/>
          </a:prstGeom>
          <a:noFill/>
          <a:ln>
            <a:noFill/>
          </a:ln>
        </p:spPr>
      </p:pic>
      <p:sp>
        <p:nvSpPr>
          <p:cNvPr id="52" name="Shape 52"/>
          <p:cNvSpPr txBox="1">
            <a:spLocks noGrp="1"/>
          </p:cNvSpPr>
          <p:nvPr>
            <p:ph type="title"/>
          </p:nvPr>
        </p:nvSpPr>
        <p:spPr>
          <a:xfrm>
            <a:off x="219319" y="2852948"/>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sz="2800">
                <a:solidFill>
                  <a:schemeClr val="dk1"/>
                </a:solidFill>
                <a:latin typeface="Allerta"/>
                <a:ea typeface="Allerta"/>
                <a:cs typeface="Allerta"/>
                <a:sym typeface="Allert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4" y="1550988"/>
            <a:ext cx="4040187"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3" name="Shape 173"/>
          <p:cNvSpPr txBox="1">
            <a:spLocks noGrp="1"/>
          </p:cNvSpPr>
          <p:nvPr>
            <p:ph type="body" idx="2"/>
          </p:nvPr>
        </p:nvSpPr>
        <p:spPr>
          <a:xfrm>
            <a:off x="457204" y="2190753"/>
            <a:ext cx="4040187"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4" name="Shape 174"/>
          <p:cNvSpPr txBox="1">
            <a:spLocks noGrp="1"/>
          </p:cNvSpPr>
          <p:nvPr>
            <p:ph type="body" idx="3"/>
          </p:nvPr>
        </p:nvSpPr>
        <p:spPr>
          <a:xfrm>
            <a:off x="4645025" y="1550988"/>
            <a:ext cx="4041774"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5" name="Shape 175"/>
          <p:cNvSpPr txBox="1">
            <a:spLocks noGrp="1"/>
          </p:cNvSpPr>
          <p:nvPr>
            <p:ph type="body" idx="4"/>
          </p:nvPr>
        </p:nvSpPr>
        <p:spPr>
          <a:xfrm>
            <a:off x="4645025" y="2190753"/>
            <a:ext cx="4041774"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6" name="Shape 17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77" name="Shape 17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79" name="Shape 1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able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26" name="Shape 126"/>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8" name="Shape 128"/>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5439C-DA21-ED44-926B-0B1B0350D655}" type="datetimeFigureOut">
              <a:rPr lang="en-US" smtClean="0">
                <a:solidFill>
                  <a:prstClr val="black">
                    <a:tint val="75000"/>
                  </a:prstClr>
                </a:solidFill>
                <a:ea typeface="Arial"/>
                <a:cs typeface="Arial"/>
                <a:sym typeface="Arial"/>
              </a:rPr>
              <a:pPr/>
              <a:t>1/23/2020</a:t>
            </a:fld>
            <a:endParaRPr lang="en-US">
              <a:solidFill>
                <a:prstClr val="black">
                  <a:tint val="75000"/>
                </a:prstClr>
              </a:solidFill>
              <a:ea typeface="Arial"/>
              <a:cs typeface="Arial"/>
              <a:sym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Arial"/>
              <a:cs typeface="Arial"/>
              <a:sym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D988-685E-F642-A7F1-9638E4545D15}" type="slidenum">
              <a:rPr lang="en-US" smtClean="0">
                <a:solidFill>
                  <a:prstClr val="black">
                    <a:tint val="75000"/>
                  </a:prstClr>
                </a:solidFill>
                <a:ea typeface="Arial"/>
                <a:cs typeface="Arial"/>
                <a:sym typeface="Arial"/>
              </a:rPr>
              <a:pPr/>
              <a:t>‹#›</a:t>
            </a:fld>
            <a:endParaRPr lang="en-US">
              <a:solidFill>
                <a:prstClr val="black">
                  <a:tint val="75000"/>
                </a:prstClr>
              </a:solidFil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7" r:id="rId2"/>
    <p:sldLayoutId id="2147483669" r:id="rId3"/>
    <p:sldLayoutId id="214748368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2518771" y="5036555"/>
            <a:ext cx="184666" cy="369332"/>
          </a:xfrm>
          <a:prstGeom prst="rect">
            <a:avLst/>
          </a:prstGeom>
          <a:noFill/>
          <a:ln>
            <a:noFill/>
          </a:ln>
        </p:spPr>
        <p:txBody>
          <a:bodyPr lIns="91425" tIns="45700" rIns="91425" bIns="45700" anchor="t" anchorCtr="0">
            <a:noAutofit/>
          </a:bodyPr>
          <a:lstStyle/>
          <a:p>
            <a:pPr defTabSz="914400"/>
            <a:endParaRPr kern="0">
              <a:solidFill>
                <a:srgbClr val="000000"/>
              </a:solidFill>
              <a:latin typeface="Calibri"/>
              <a:ea typeface="Calibri"/>
              <a:cs typeface="Calibri"/>
              <a:sym typeface="Calibri"/>
            </a:endParaRPr>
          </a:p>
        </p:txBody>
      </p:sp>
      <p:sp>
        <p:nvSpPr>
          <p:cNvPr id="230" name="Shape 230"/>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b="0" i="0" u="none" strike="noStrike" cap="none" baseline="0" dirty="0">
                <a:solidFill>
                  <a:srgbClr val="FFFFFF"/>
                </a:solidFill>
                <a:latin typeface="Lucida Sans" panose="020B0602030504020204" pitchFamily="34" charset="0"/>
                <a:sym typeface="Allerta"/>
              </a:rPr>
              <a:t>Grade 3: Alignment to Mathematics </a:t>
            </a:r>
            <a:br>
              <a:rPr lang="en-US" sz="3200" b="0" i="0" u="none" strike="noStrike" cap="none" baseline="0" dirty="0">
                <a:solidFill>
                  <a:srgbClr val="FFFFFF"/>
                </a:solidFill>
                <a:latin typeface="Lucida Sans" panose="020B0602030504020204" pitchFamily="34" charset="0"/>
                <a:sym typeface="Allerta"/>
              </a:rPr>
            </a:br>
            <a:r>
              <a:rPr lang="en-US" sz="3200" b="0" i="0" u="none" strike="noStrike" cap="none" baseline="0" dirty="0">
                <a:solidFill>
                  <a:srgbClr val="FFFFFF"/>
                </a:solidFill>
                <a:latin typeface="Lucida Sans" panose="020B0602030504020204" pitchFamily="34" charset="0"/>
                <a:sym typeface="Allerta"/>
              </a:rPr>
              <a:t>Grade-Level Standards</a:t>
            </a:r>
          </a:p>
        </p:txBody>
      </p:sp>
      <p:sp>
        <p:nvSpPr>
          <p:cNvPr id="231" name="Shape 231"/>
          <p:cNvSpPr txBox="1">
            <a:spLocks noGrp="1"/>
          </p:cNvSpPr>
          <p:nvPr>
            <p:ph type="subTitle" idx="1"/>
          </p:nvPr>
        </p:nvSpPr>
        <p:spPr>
          <a:xfrm>
            <a:off x="219316" y="3987964"/>
            <a:ext cx="8785800" cy="792299"/>
          </a:xfrm>
          <a:prstGeom prst="rect">
            <a:avLst/>
          </a:prstGeom>
          <a:noFill/>
          <a:ln>
            <a:noFill/>
          </a:ln>
        </p:spPr>
        <p:txBody>
          <a:bodyPr lIns="91425" tIns="45700" rIns="91425" bIns="45700" anchor="t" anchorCtr="0">
            <a:noAutofit/>
          </a:bodyPr>
          <a:lstStyle/>
          <a:p>
            <a:pPr marL="0" marR="0" lvl="0" indent="0" algn="l" rtl="0">
              <a:spcBef>
                <a:spcPts val="0"/>
              </a:spcBef>
              <a:buClr>
                <a:srgbClr val="24593B"/>
              </a:buClr>
              <a:buSzPct val="25000"/>
              <a:buFont typeface="Arial"/>
              <a:buNone/>
            </a:pPr>
            <a:r>
              <a:rPr lang="en-US" sz="2400" b="0" i="0" u="none" strike="noStrike" cap="none" baseline="0" dirty="0">
                <a:solidFill>
                  <a:srgbClr val="24593B"/>
                </a:solidFill>
                <a:latin typeface="Allerta"/>
                <a:ea typeface="Allerta"/>
                <a:cs typeface="Allerta"/>
                <a:sym typeface="Allerta"/>
              </a:rPr>
              <a:t>  </a:t>
            </a: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251" y="274638"/>
            <a:ext cx="8516204" cy="1320034"/>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Items are designed to address the aspect(s) of rigor (conceptual understanding, </a:t>
            </a:r>
            <a:r>
              <a:rPr lang="en-US" sz="2400" b="1" kern="0" dirty="0">
                <a:solidFill>
                  <a:srgbClr val="2B9650"/>
                </a:solidFill>
                <a:latin typeface="Lucida Sans" panose="020B0602030504020204" pitchFamily="34" charset="0"/>
                <a:ea typeface="Allerta"/>
                <a:cs typeface="Allerta"/>
                <a:sym typeface="Allerta"/>
              </a:rPr>
              <a:t>procedural skill</a:t>
            </a:r>
            <a:r>
              <a:rPr lang="en-US" sz="2400" b="1" kern="0" dirty="0">
                <a:solidFill>
                  <a:srgbClr val="3F3F39"/>
                </a:solidFill>
                <a:latin typeface="Lucida Sans" panose="020B0602030504020204" pitchFamily="34" charset="0"/>
                <a:ea typeface="Allerta"/>
                <a:cs typeface="Allerta"/>
                <a:sym typeface="Allerta"/>
              </a:rPr>
              <a:t>, and application) evident in the language of the content standards.</a:t>
            </a:r>
            <a:endParaRPr lang="en-US" dirty="0"/>
          </a:p>
        </p:txBody>
      </p:sp>
      <p:sp>
        <p:nvSpPr>
          <p:cNvPr id="5" name="TextBox 4"/>
          <p:cNvSpPr txBox="1"/>
          <p:nvPr/>
        </p:nvSpPr>
        <p:spPr>
          <a:xfrm>
            <a:off x="581898" y="5559245"/>
            <a:ext cx="7542347" cy="646331"/>
          </a:xfrm>
          <a:prstGeom prst="rect">
            <a:avLst/>
          </a:prstGeom>
          <a:noFill/>
          <a:ln w="12700">
            <a:solidFill>
              <a:schemeClr val="tx1"/>
            </a:solidFill>
          </a:ln>
        </p:spPr>
        <p:txBody>
          <a:bodyPr wrap="square" rtlCol="0">
            <a:spAutoFit/>
          </a:bodyPr>
          <a:lstStyle/>
          <a:p>
            <a:r>
              <a:rPr lang="en-US" dirty="0">
                <a:latin typeface="Lucida Sans" panose="020B0602030504020204" pitchFamily="34" charset="0"/>
                <a:sym typeface="Arial"/>
              </a:rPr>
              <a:t>3.OA.A.4 </a:t>
            </a:r>
            <a:r>
              <a:rPr lang="en-US" dirty="0">
                <a:latin typeface="Lucida Sans" panose="020B0602030504020204" pitchFamily="34" charset="0"/>
              </a:rPr>
              <a:t>Determine the unknown whole number in a multiplication or division equation relating three whole numbers. </a:t>
            </a:r>
            <a:endParaRPr lang="en-US" dirty="0">
              <a:solidFill>
                <a:prstClr val="black"/>
              </a:solidFill>
              <a:latin typeface="Lucida Sans" panose="020B0602030504020204" pitchFamily="34" charset="0"/>
              <a:ea typeface="Arial"/>
              <a:cs typeface="Arial"/>
              <a:sym typeface="Arial"/>
            </a:endParaRPr>
          </a:p>
        </p:txBody>
      </p:sp>
      <p:pic>
        <p:nvPicPr>
          <p:cNvPr id="7" name="Picture 6"/>
          <p:cNvPicPr>
            <a:picLocks noChangeAspect="1"/>
          </p:cNvPicPr>
          <p:nvPr/>
        </p:nvPicPr>
        <p:blipFill>
          <a:blip r:embed="rId3"/>
          <a:stretch>
            <a:fillRect/>
          </a:stretch>
        </p:blipFill>
        <p:spPr>
          <a:xfrm>
            <a:off x="1574800" y="2285999"/>
            <a:ext cx="4703170" cy="16948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277" y="274638"/>
            <a:ext cx="8394234" cy="1117434"/>
          </a:xfrm>
        </p:spPr>
        <p:txBody>
          <a:bodyPr>
            <a:normAutofit/>
          </a:bodyPr>
          <a:lstStyle/>
          <a:p>
            <a:r>
              <a:rPr lang="en-US" sz="2000" b="1" kern="0" dirty="0">
                <a:solidFill>
                  <a:srgbClr val="3F3F39"/>
                </a:solidFill>
                <a:latin typeface="Lucida Sans" panose="020B0602030504020204" pitchFamily="34" charset="0"/>
                <a:sym typeface="Allerta"/>
              </a:rPr>
              <a:t>Items are designed to address the aspect(s) of rigor (conceptual understanding, procedural skill, and </a:t>
            </a:r>
            <a:r>
              <a:rPr lang="en-US" sz="2000" b="1" kern="0" dirty="0">
                <a:solidFill>
                  <a:srgbClr val="2B9650"/>
                </a:solidFill>
                <a:latin typeface="Lucida Sans" panose="020B0602030504020204" pitchFamily="34" charset="0"/>
                <a:sym typeface="Allerta"/>
              </a:rPr>
              <a:t>application</a:t>
            </a:r>
            <a:r>
              <a:rPr lang="en-US" sz="2000" b="1" kern="0" dirty="0">
                <a:solidFill>
                  <a:srgbClr val="3F3F39"/>
                </a:solidFill>
                <a:latin typeface="Lucida Sans" panose="020B0602030504020204" pitchFamily="34" charset="0"/>
                <a:sym typeface="Allerta"/>
              </a:rPr>
              <a:t>) evident in the language of the content standards.</a:t>
            </a:r>
            <a:endParaRPr lang="en-US" sz="2000" dirty="0"/>
          </a:p>
        </p:txBody>
      </p:sp>
      <p:sp>
        <p:nvSpPr>
          <p:cNvPr id="5" name="TextBox 4"/>
          <p:cNvSpPr txBox="1"/>
          <p:nvPr/>
        </p:nvSpPr>
        <p:spPr>
          <a:xfrm>
            <a:off x="5575846" y="2091090"/>
            <a:ext cx="3321469" cy="3139321"/>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ea typeface="Arial"/>
                <a:cs typeface="Arial"/>
                <a:sym typeface="Arial"/>
              </a:rPr>
              <a:t>3.OA.D.8 </a:t>
            </a:r>
            <a:r>
              <a:rPr lang="en-US" dirty="0">
                <a:latin typeface="Lucida Sans" panose="020B0602030504020204" pitchFamily="34" charset="0"/>
              </a:rPr>
              <a:t>Solve two-step word problems using the four operations. Represent these problems using equations with a letter standing for the unknown quantity. Assess the reasonableness of answers using mental computation and estimation strategies including rounding. </a:t>
            </a:r>
          </a:p>
        </p:txBody>
      </p:sp>
      <p:pic>
        <p:nvPicPr>
          <p:cNvPr id="6" name="Picture 5"/>
          <p:cNvPicPr>
            <a:picLocks noChangeAspect="1"/>
          </p:cNvPicPr>
          <p:nvPr/>
        </p:nvPicPr>
        <p:blipFill>
          <a:blip r:embed="rId3"/>
          <a:stretch>
            <a:fillRect/>
          </a:stretch>
        </p:blipFill>
        <p:spPr>
          <a:xfrm>
            <a:off x="381277" y="1392072"/>
            <a:ext cx="4900288" cy="48365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98002" y="4420821"/>
            <a:ext cx="2686050" cy="1085851"/>
          </a:xfrm>
          <a:prstGeom prst="rect">
            <a:avLst/>
          </a:prstGeom>
        </p:spPr>
      </p:pic>
      <p:sp>
        <p:nvSpPr>
          <p:cNvPr id="2" name="Title 1"/>
          <p:cNvSpPr>
            <a:spLocks noGrp="1"/>
          </p:cNvSpPr>
          <p:nvPr>
            <p:ph type="title" idx="4294967295"/>
          </p:nvPr>
        </p:nvSpPr>
        <p:spPr>
          <a:xfrm>
            <a:off x="449566" y="283642"/>
            <a:ext cx="8229600" cy="1143000"/>
          </a:xfrm>
        </p:spPr>
        <p:txBody>
          <a:bodyPr/>
          <a:lstStyle/>
          <a:p>
            <a:pPr algn="ctr"/>
            <a:r>
              <a:rPr lang="en-US" dirty="0">
                <a:solidFill>
                  <a:srgbClr val="3F3F39"/>
                </a:solidFill>
                <a:latin typeface="Lucida Sans" panose="020B0602030504020204" pitchFamily="34" charset="0"/>
              </a:rPr>
              <a:t>Alignment Principle #3</a:t>
            </a:r>
          </a:p>
        </p:txBody>
      </p:sp>
      <p:sp>
        <p:nvSpPr>
          <p:cNvPr id="3" name="Content Placeholder 2"/>
          <p:cNvSpPr>
            <a:spLocks noGrp="1"/>
          </p:cNvSpPr>
          <p:nvPr>
            <p:ph idx="4294967295"/>
          </p:nvPr>
        </p:nvSpPr>
        <p:spPr>
          <a:xfrm>
            <a:off x="410545" y="1600200"/>
            <a:ext cx="8229600" cy="4525963"/>
          </a:xfrm>
        </p:spPr>
        <p:txBody>
          <a:bodyPr/>
          <a:lstStyle/>
          <a:p>
            <a:pPr marL="0" indent="0">
              <a:buNone/>
            </a:pPr>
            <a:r>
              <a:rPr lang="en-US" dirty="0">
                <a:solidFill>
                  <a:srgbClr val="3F3F39"/>
                </a:solidFill>
                <a:latin typeface="Lucida Sans" panose="020B0602030504020204" pitchFamily="34" charset="0"/>
              </a:rPr>
              <a:t>Items are designed to attend to </a:t>
            </a:r>
            <a:r>
              <a:rPr lang="en-US" dirty="0">
                <a:solidFill>
                  <a:srgbClr val="00B050"/>
                </a:solidFill>
                <a:latin typeface="Lucida Sans" panose="020B0602030504020204" pitchFamily="34" charset="0"/>
              </a:rPr>
              <a:t>content limits </a:t>
            </a:r>
            <a:r>
              <a:rPr lang="en-US" dirty="0">
                <a:solidFill>
                  <a:srgbClr val="3F3F39"/>
                </a:solidFill>
                <a:latin typeface="Lucida Sans" panose="020B0602030504020204" pitchFamily="34" charset="0"/>
              </a:rPr>
              <a:t>articulated in the standards.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075" y="2869756"/>
            <a:ext cx="888087" cy="1089677"/>
          </a:xfrm>
          <a:prstGeom prst="rect">
            <a:avLst/>
          </a:prstGeom>
        </p:spPr>
      </p:pic>
      <p:pic>
        <p:nvPicPr>
          <p:cNvPr id="7" name="Picture 6"/>
          <p:cNvPicPr>
            <a:picLocks noChangeAspect="1"/>
          </p:cNvPicPr>
          <p:nvPr/>
        </p:nvPicPr>
        <p:blipFill>
          <a:blip r:embed="rId5"/>
          <a:stretch>
            <a:fillRect/>
          </a:stretch>
        </p:blipFill>
        <p:spPr>
          <a:xfrm>
            <a:off x="3424844" y="4482784"/>
            <a:ext cx="2876202" cy="898321"/>
          </a:xfrm>
          <a:prstGeom prst="rect">
            <a:avLst/>
          </a:prstGeom>
        </p:spPr>
      </p:pic>
    </p:spTree>
    <p:extLst>
      <p:ext uri="{BB962C8B-B14F-4D97-AF65-F5344CB8AC3E}">
        <p14:creationId xmlns:p14="http://schemas.microsoft.com/office/powerpoint/2010/main" val="104668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136" y="274638"/>
            <a:ext cx="7847463" cy="1143000"/>
          </a:xfrm>
        </p:spPr>
        <p:txBody>
          <a:bodyPr>
            <a:normAutofit fontScale="90000"/>
          </a:bodyPr>
          <a:lstStyle/>
          <a:p>
            <a:r>
              <a:rPr lang="en-US" sz="2400" b="1" dirty="0">
                <a:solidFill>
                  <a:srgbClr val="3F3F39"/>
                </a:solidFill>
                <a:latin typeface="Lucida Sans" panose="020B0602030504020204" pitchFamily="34" charset="0"/>
              </a:rPr>
              <a:t>Items are designed to a</a:t>
            </a:r>
            <a:r>
              <a:rPr lang="en-US" sz="2400" b="1" kern="0" dirty="0">
                <a:solidFill>
                  <a:srgbClr val="3F3F39"/>
                </a:solidFill>
                <a:latin typeface="Lucida Sans" panose="020B0602030504020204" pitchFamily="34" charset="0"/>
                <a:ea typeface="Allerta"/>
                <a:cs typeface="Allerta"/>
                <a:sym typeface="Allerta"/>
              </a:rPr>
              <a:t>ttend to content limits articulated in the standards.</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57813167"/>
              </p:ext>
            </p:extLst>
          </p:nvPr>
        </p:nvGraphicFramePr>
        <p:xfrm>
          <a:off x="1462582" y="2373868"/>
          <a:ext cx="3175134" cy="536642"/>
        </p:xfrm>
        <a:graphic>
          <a:graphicData uri="http://schemas.openxmlformats.org/presentationml/2006/ole">
            <mc:AlternateContent xmlns:mc="http://schemas.openxmlformats.org/markup-compatibility/2006">
              <mc:Choice xmlns:v="urn:schemas-microsoft-com:vml" Requires="v">
                <p:oleObj spid="_x0000_s46257" name="Equation" r:id="rId4" imgW="901700" imgH="152400" progId="Equation.3">
                  <p:embed/>
                </p:oleObj>
              </mc:Choice>
              <mc:Fallback>
                <p:oleObj name="Equation" r:id="rId4" imgW="901700" imgH="152400" progId="Equation.3">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582" y="2373868"/>
                        <a:ext cx="3175134" cy="5366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quot;No&quot; Symbol 4"/>
          <p:cNvSpPr/>
          <p:nvPr/>
        </p:nvSpPr>
        <p:spPr>
          <a:xfrm>
            <a:off x="1191534" y="1157671"/>
            <a:ext cx="3717231" cy="3167269"/>
          </a:xfrm>
          <a:prstGeom prst="noSmoking">
            <a:avLst>
              <a:gd name="adj" fmla="val 2844"/>
            </a:avLst>
          </a:prstGeom>
          <a:solidFill>
            <a:srgbClr val="2896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Object 6"/>
          <p:cNvGraphicFramePr>
            <a:graphicFrameLocks noChangeAspect="1"/>
          </p:cNvGraphicFramePr>
          <p:nvPr/>
        </p:nvGraphicFramePr>
        <p:xfrm>
          <a:off x="1362986" y="4460992"/>
          <a:ext cx="2865364" cy="545783"/>
        </p:xfrm>
        <a:graphic>
          <a:graphicData uri="http://schemas.openxmlformats.org/presentationml/2006/ole">
            <mc:AlternateContent xmlns:mc="http://schemas.openxmlformats.org/markup-compatibility/2006">
              <mc:Choice xmlns:v="urn:schemas-microsoft-com:vml" Requires="v">
                <p:oleObj spid="_x0000_s46258" name="Equation" r:id="rId6" imgW="800100" imgH="152400" progId="Equation.3">
                  <p:embed/>
                </p:oleObj>
              </mc:Choice>
              <mc:Fallback>
                <p:oleObj name="Equation" r:id="rId6" imgW="800100" imgH="152400" progId="Equation.3">
                  <p:embed/>
                  <p:pic>
                    <p:nvPicPr>
                      <p:cNvPr id="0"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2986" y="4460992"/>
                        <a:ext cx="2865364" cy="545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rot="16200000" flipH="1">
            <a:off x="4462488" y="4882865"/>
            <a:ext cx="399079" cy="247815"/>
          </a:xfrm>
          <a:prstGeom prst="line">
            <a:avLst/>
          </a:prstGeom>
          <a:ln w="63500" cap="flat" cmpd="sng" algn="ctr">
            <a:solidFill>
              <a:srgbClr val="28965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297993" y="4114320"/>
            <a:ext cx="1579934" cy="604050"/>
          </a:xfrm>
          <a:prstGeom prst="line">
            <a:avLst/>
          </a:prstGeom>
          <a:ln w="63500" cap="flat" cmpd="sng" algn="ctr">
            <a:solidFill>
              <a:srgbClr val="28965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1898" y="5549491"/>
            <a:ext cx="7542347" cy="646331"/>
          </a:xfrm>
          <a:prstGeom prst="rect">
            <a:avLst/>
          </a:prstGeom>
          <a:noFill/>
          <a:ln w="12700">
            <a:solidFill>
              <a:schemeClr val="tx1"/>
            </a:solidFill>
          </a:ln>
        </p:spPr>
        <p:txBody>
          <a:bodyPr wrap="square" rtlCol="0">
            <a:spAutoFit/>
          </a:bodyPr>
          <a:lstStyle/>
          <a:p>
            <a:r>
              <a:rPr lang="en-US" dirty="0">
                <a:latin typeface="Lucida Sans" panose="020B0602030504020204" pitchFamily="34" charset="0"/>
                <a:sym typeface="Arial"/>
              </a:rPr>
              <a:t>3.OA.A.4 </a:t>
            </a:r>
            <a:r>
              <a:rPr lang="en-US" dirty="0">
                <a:latin typeface="Lucida Sans" panose="020B0602030504020204" pitchFamily="34" charset="0"/>
              </a:rPr>
              <a:t>Determine the unknown whole number in a multiplication or division equation relating three whole numbers. </a:t>
            </a:r>
            <a:endParaRPr lang="en-US" dirty="0">
              <a:solidFill>
                <a:prstClr val="black"/>
              </a:solidFill>
              <a:latin typeface="Lucida Sans" panose="020B0602030504020204" pitchFamily="34" charset="0"/>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902" y="274638"/>
            <a:ext cx="8229600" cy="1143000"/>
          </a:xfrm>
        </p:spPr>
        <p:txBody>
          <a:bodyPr/>
          <a:lstStyle/>
          <a:p>
            <a:pPr algn="ctr"/>
            <a:r>
              <a:rPr lang="en-US" dirty="0">
                <a:solidFill>
                  <a:srgbClr val="3F3F39"/>
                </a:solidFill>
                <a:latin typeface="Lucida Sans" panose="020B0602030504020204" pitchFamily="34" charset="0"/>
              </a:rPr>
              <a:t>Alignment Principle #4</a:t>
            </a:r>
          </a:p>
        </p:txBody>
      </p:sp>
      <p:sp>
        <p:nvSpPr>
          <p:cNvPr id="3" name="Content Placeholder 2"/>
          <p:cNvSpPr>
            <a:spLocks noGrp="1"/>
          </p:cNvSpPr>
          <p:nvPr>
            <p:ph idx="4294967295"/>
          </p:nvPr>
        </p:nvSpPr>
        <p:spPr>
          <a:xfrm>
            <a:off x="335902" y="1558212"/>
            <a:ext cx="8416213" cy="4525963"/>
          </a:xfrm>
        </p:spPr>
        <p:txBody>
          <a:bodyPr/>
          <a:lstStyle/>
          <a:p>
            <a:pPr marL="0" indent="0">
              <a:buNone/>
            </a:pPr>
            <a:r>
              <a:rPr lang="en-US" dirty="0">
                <a:solidFill>
                  <a:srgbClr val="3F3F39"/>
                </a:solidFill>
                <a:latin typeface="Lucida Sans" panose="020B0602030504020204" pitchFamily="34" charset="0"/>
              </a:rPr>
              <a:t>Most items aligned to a single content standard should assess the </a:t>
            </a:r>
            <a:r>
              <a:rPr lang="en-US" dirty="0">
                <a:solidFill>
                  <a:srgbClr val="2B9650"/>
                </a:solidFill>
                <a:latin typeface="Lucida Sans" panose="020B0602030504020204" pitchFamily="34" charset="0"/>
              </a:rPr>
              <a:t>central concern </a:t>
            </a:r>
            <a:r>
              <a:rPr lang="en-US" dirty="0">
                <a:solidFill>
                  <a:srgbClr val="3F3F39"/>
                </a:solidFill>
                <a:latin typeface="Lucida Sans" panose="020B0602030504020204" pitchFamily="34" charset="0"/>
              </a:rPr>
              <a:t>of the standard.</a:t>
            </a:r>
          </a:p>
        </p:txBody>
      </p:sp>
      <p:pic>
        <p:nvPicPr>
          <p:cNvPr id="215044" name="Picture 4" descr="http://img.freepik.com/free-vector/dart-hitting-the-target_23-2147511843.jpg?size=338&amp;ext=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8945" b="5269"/>
          <a:stretch/>
        </p:blipFill>
        <p:spPr bwMode="auto">
          <a:xfrm>
            <a:off x="2780522" y="3097763"/>
            <a:ext cx="2962664" cy="27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7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03536"/>
          </a:xfrm>
        </p:spPr>
        <p:txBody>
          <a:bodyPr>
            <a:noAutofit/>
          </a:bodyPr>
          <a:lstStyle/>
          <a:p>
            <a:pPr lvl="0" algn="l"/>
            <a:r>
              <a:rPr lang="en-US" sz="2200" b="1" dirty="0">
                <a:solidFill>
                  <a:srgbClr val="3F3F39"/>
                </a:solidFill>
                <a:latin typeface="Lucida Sans" panose="020B0602030504020204" pitchFamily="34" charset="0"/>
              </a:rPr>
              <a:t>Most items aligned to a single content standard should assess the central concern of the standard.</a:t>
            </a:r>
            <a:endParaRPr lang="en-US" sz="2200" dirty="0">
              <a:latin typeface="Lucida Sans" panose="020B0602030504020204" pitchFamily="34" charset="0"/>
            </a:endParaRPr>
          </a:p>
        </p:txBody>
      </p:sp>
      <p:sp>
        <p:nvSpPr>
          <p:cNvPr id="8" name="Text Placeholder 7"/>
          <p:cNvSpPr>
            <a:spLocks noGrp="1"/>
          </p:cNvSpPr>
          <p:nvPr>
            <p:ph type="body" idx="1"/>
          </p:nvPr>
        </p:nvSpPr>
        <p:spPr/>
        <p:txBody>
          <a:bodyPr/>
          <a:lstStyle/>
          <a:p>
            <a:r>
              <a:rPr lang="en-US" dirty="0">
                <a:latin typeface="Lucida Sans" panose="020B0602030504020204" pitchFamily="34" charset="0"/>
              </a:rPr>
              <a:t>Central Concern	</a:t>
            </a:r>
          </a:p>
        </p:txBody>
      </p:sp>
      <p:sp>
        <p:nvSpPr>
          <p:cNvPr id="10" name="Text Placeholder 9"/>
          <p:cNvSpPr>
            <a:spLocks noGrp="1"/>
          </p:cNvSpPr>
          <p:nvPr>
            <p:ph type="body" idx="3"/>
          </p:nvPr>
        </p:nvSpPr>
        <p:spPr/>
        <p:txBody>
          <a:bodyPr/>
          <a:lstStyle/>
          <a:p>
            <a:r>
              <a:rPr lang="en-US" dirty="0">
                <a:latin typeface="Lucida Sans" panose="020B0602030504020204" pitchFamily="34" charset="0"/>
              </a:rPr>
              <a:t>Not the Central Concern</a:t>
            </a:r>
          </a:p>
        </p:txBody>
      </p:sp>
      <p:pic>
        <p:nvPicPr>
          <p:cNvPr id="14" name="Picture 13"/>
          <p:cNvPicPr>
            <a:picLocks noChangeAspect="1"/>
          </p:cNvPicPr>
          <p:nvPr/>
        </p:nvPicPr>
        <p:blipFill>
          <a:blip r:embed="rId3"/>
          <a:stretch>
            <a:fillRect/>
          </a:stretch>
        </p:blipFill>
        <p:spPr>
          <a:xfrm>
            <a:off x="457204" y="2159341"/>
            <a:ext cx="3886200" cy="2324100"/>
          </a:xfrm>
          <a:prstGeom prst="rect">
            <a:avLst/>
          </a:prstGeom>
        </p:spPr>
      </p:pic>
      <p:sp>
        <p:nvSpPr>
          <p:cNvPr id="15" name="TextBox 14"/>
          <p:cNvSpPr txBox="1"/>
          <p:nvPr/>
        </p:nvSpPr>
        <p:spPr>
          <a:xfrm>
            <a:off x="348784" y="5188408"/>
            <a:ext cx="8559800" cy="923330"/>
          </a:xfrm>
          <a:prstGeom prst="rect">
            <a:avLst/>
          </a:prstGeom>
          <a:noFill/>
          <a:ln w="12700">
            <a:solidFill>
              <a:schemeClr val="tx1"/>
            </a:solidFill>
          </a:ln>
        </p:spPr>
        <p:txBody>
          <a:bodyPr wrap="square" rtlCol="0">
            <a:spAutoFit/>
          </a:bodyPr>
          <a:lstStyle/>
          <a:p>
            <a:r>
              <a:rPr lang="en-US" sz="1800" kern="1200" dirty="0">
                <a:solidFill>
                  <a:prstClr val="black"/>
                </a:solidFill>
                <a:latin typeface="Lucida Sans" panose="020B0602030504020204" pitchFamily="34" charset="0"/>
              </a:rPr>
              <a:t>3.NBT.A.3 </a:t>
            </a:r>
            <a:r>
              <a:rPr lang="en-US" dirty="0">
                <a:latin typeface="Lucida Sans" panose="020B0602030504020204" pitchFamily="34" charset="0"/>
              </a:rPr>
              <a:t>Multiply one-digit whole numbers by multiples of 10 in the range 10–90 (e.g., 9 × 80, 5 × 60) using strategies based on place value and properties of operations.</a:t>
            </a:r>
          </a:p>
        </p:txBody>
      </p:sp>
      <p:pic>
        <p:nvPicPr>
          <p:cNvPr id="17" name="Picture 16"/>
          <p:cNvPicPr>
            <a:picLocks noChangeAspect="1"/>
          </p:cNvPicPr>
          <p:nvPr/>
        </p:nvPicPr>
        <p:blipFill>
          <a:blip r:embed="rId4"/>
          <a:stretch>
            <a:fillRect/>
          </a:stretch>
        </p:blipFill>
        <p:spPr>
          <a:xfrm>
            <a:off x="4509910" y="2244805"/>
            <a:ext cx="3981168" cy="18362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#5</a:t>
            </a:r>
          </a:p>
        </p:txBody>
      </p:sp>
      <p:sp>
        <p:nvSpPr>
          <p:cNvPr id="3" name="Content Placeholder 2"/>
          <p:cNvSpPr>
            <a:spLocks noGrp="1"/>
          </p:cNvSpPr>
          <p:nvPr>
            <p:ph idx="4294967295"/>
          </p:nvPr>
        </p:nvSpPr>
        <p:spPr>
          <a:xfrm>
            <a:off x="429209" y="1600201"/>
            <a:ext cx="8229600" cy="1534886"/>
          </a:xfrm>
        </p:spPr>
        <p:txBody>
          <a:bodyPr/>
          <a:lstStyle/>
          <a:p>
            <a:pPr>
              <a:buNone/>
            </a:pPr>
            <a:r>
              <a:rPr lang="en-US" dirty="0">
                <a:solidFill>
                  <a:srgbClr val="3F3F39"/>
                </a:solidFill>
                <a:latin typeface="Lucida Sans" panose="020B0602030504020204" pitchFamily="34" charset="0"/>
              </a:rPr>
              <a:t>	</a:t>
            </a:r>
            <a:r>
              <a:rPr lang="en-US" dirty="0">
                <a:solidFill>
                  <a:srgbClr val="00B050"/>
                </a:solidFill>
                <a:latin typeface="Lucida Sans" panose="020B0602030504020204" pitchFamily="34" charset="0"/>
              </a:rPr>
              <a:t>Representations </a:t>
            </a:r>
            <a:r>
              <a:rPr lang="en-US" dirty="0">
                <a:solidFill>
                  <a:srgbClr val="3F3F39"/>
                </a:solidFill>
                <a:latin typeface="Lucida Sans" panose="020B0602030504020204" pitchFamily="34" charset="0"/>
              </a:rPr>
              <a:t>are well suited to the mathematics that students are learning and serve an important purpose within the item itself.</a:t>
            </a:r>
          </a:p>
          <a:p>
            <a:pPr>
              <a:buNone/>
            </a:pPr>
            <a:endParaRPr lang="en-US" dirty="0">
              <a:solidFill>
                <a:srgbClr val="3F3F39"/>
              </a:solidFill>
              <a:latin typeface="Lucida Sans" panose="020B0602030504020204" pitchFamily="34" charset="0"/>
            </a:endParaRPr>
          </a:p>
          <a:p>
            <a:pPr>
              <a:buNone/>
            </a:pPr>
            <a:endParaRPr lang="en-US" dirty="0">
              <a:solidFill>
                <a:srgbClr val="3F3F39"/>
              </a:solidFill>
              <a:latin typeface="Lucida Sans" panose="020B0602030504020204" pitchFamily="34" charset="0"/>
            </a:endParaRPr>
          </a:p>
          <a:p>
            <a:pPr>
              <a:buNone/>
            </a:pPr>
            <a:endParaRPr lang="en-US" dirty="0">
              <a:solidFill>
                <a:srgbClr val="3F3F39"/>
              </a:solidFill>
              <a:latin typeface="Lucida Sans" panose="020B0602030504020204" pitchFamily="34" charset="0"/>
            </a:endParaRPr>
          </a:p>
        </p:txBody>
      </p:sp>
      <p:pic>
        <p:nvPicPr>
          <p:cNvPr id="211972" name="Picture 4" descr="http://edelman-zippykid.netdna-ssl.com/assets/uploads/2012/10/Connection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59" y="3135087"/>
            <a:ext cx="59055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3898" y="1337480"/>
            <a:ext cx="6941960" cy="4749336"/>
          </a:xfrm>
          <a:prstGeom prst="rect">
            <a:avLst/>
          </a:prstGeom>
        </p:spPr>
      </p:pic>
      <p:sp>
        <p:nvSpPr>
          <p:cNvPr id="2" name="Title 1"/>
          <p:cNvSpPr>
            <a:spLocks noGrp="1"/>
          </p:cNvSpPr>
          <p:nvPr>
            <p:ph type="title" idx="4294967295"/>
          </p:nvPr>
        </p:nvSpPr>
        <p:spPr>
          <a:xfrm>
            <a:off x="313898" y="274637"/>
            <a:ext cx="7915701" cy="1062843"/>
          </a:xfrm>
        </p:spPr>
        <p:txBody>
          <a:bodyPr>
            <a:noAutofit/>
          </a:bodyPr>
          <a:lstStyle/>
          <a:p>
            <a:r>
              <a:rPr lang="en-US" sz="2000" b="1" dirty="0">
                <a:solidFill>
                  <a:srgbClr val="3F3F39"/>
                </a:solidFill>
                <a:latin typeface="Lucida Sans" panose="020B0602030504020204" pitchFamily="34" charset="0"/>
              </a:rPr>
              <a:t>Representations are well suited to the mathematics that students are learning and serve an important purpose within the item itself.</a:t>
            </a:r>
            <a:endParaRPr lang="en-US" sz="2000" b="1" dirty="0"/>
          </a:p>
        </p:txBody>
      </p:sp>
      <p:sp>
        <p:nvSpPr>
          <p:cNvPr id="4" name="TextBox 3"/>
          <p:cNvSpPr txBox="1"/>
          <p:nvPr/>
        </p:nvSpPr>
        <p:spPr>
          <a:xfrm>
            <a:off x="5260657" y="3427364"/>
            <a:ext cx="3520943" cy="2585323"/>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rPr>
              <a:t>3.MD.A.1</a:t>
            </a:r>
            <a:r>
              <a:rPr lang="en-US" dirty="0">
                <a:latin typeface="Lucida Sans" panose="020B0602030504020204" pitchFamily="34" charset="0"/>
              </a:rPr>
              <a:t> Tell and write time to the nearest minute and measure time intervals in minutes. Solve word problems involving addition and subtraction of time intervals in minutes, e.g., by representing the problem on a number line diagram.  </a:t>
            </a:r>
            <a:endParaRPr lang="en-US" sz="1800" kern="1200" dirty="0">
              <a:solidFill>
                <a:prstClr val="black"/>
              </a:solidFill>
              <a:latin typeface="Lucida Sans" panose="020B0602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515" y="274638"/>
            <a:ext cx="8229600" cy="1143000"/>
          </a:xfrm>
        </p:spPr>
        <p:txBody>
          <a:bodyPr/>
          <a:lstStyle/>
          <a:p>
            <a:pPr algn="ctr"/>
            <a:r>
              <a:rPr lang="en-US" dirty="0">
                <a:solidFill>
                  <a:srgbClr val="3F3F39"/>
                </a:solidFill>
                <a:latin typeface="Lucida Sans" panose="020B0602030504020204" pitchFamily="34" charset="0"/>
              </a:rPr>
              <a:t>Alignment Principle #6</a:t>
            </a:r>
          </a:p>
        </p:txBody>
      </p:sp>
      <p:sp>
        <p:nvSpPr>
          <p:cNvPr id="3" name="Content Placeholder 2"/>
          <p:cNvSpPr>
            <a:spLocks noGrp="1"/>
          </p:cNvSpPr>
          <p:nvPr>
            <p:ph idx="4294967295"/>
          </p:nvPr>
        </p:nvSpPr>
        <p:spPr>
          <a:xfrm>
            <a:off x="391886" y="1417638"/>
            <a:ext cx="8229600" cy="4525963"/>
          </a:xfrm>
        </p:spPr>
        <p:txBody>
          <a:bodyPr/>
          <a:lstStyle/>
          <a:p>
            <a:pPr>
              <a:buNone/>
            </a:pPr>
            <a:r>
              <a:rPr lang="en-US" b="1" dirty="0">
                <a:solidFill>
                  <a:prstClr val="black"/>
                </a:solidFill>
              </a:rPr>
              <a:t>	</a:t>
            </a:r>
            <a:r>
              <a:rPr lang="en-US" dirty="0">
                <a:solidFill>
                  <a:srgbClr val="3F3F39"/>
                </a:solidFill>
                <a:latin typeface="Lucida Sans" panose="020B0602030504020204" pitchFamily="34" charset="0"/>
              </a:rPr>
              <a:t>Items use mathematically precise language, are </a:t>
            </a:r>
            <a:r>
              <a:rPr lang="en-US" dirty="0">
                <a:solidFill>
                  <a:srgbClr val="2B9650"/>
                </a:solidFill>
                <a:latin typeface="Lucida Sans" panose="020B0602030504020204" pitchFamily="34" charset="0"/>
              </a:rPr>
              <a:t>free from mathematical errors or ambiguities</a:t>
            </a:r>
            <a:r>
              <a:rPr lang="en-US" dirty="0">
                <a:solidFill>
                  <a:srgbClr val="3F3F39"/>
                </a:solidFill>
                <a:latin typeface="Lucida Sans" panose="020B0602030504020204" pitchFamily="34" charset="0"/>
              </a:rPr>
              <a:t>, and are aligned to the mathematically appropriate standard. </a:t>
            </a:r>
          </a:p>
        </p:txBody>
      </p:sp>
      <p:pic>
        <p:nvPicPr>
          <p:cNvPr id="212994" name="Picture 2" descr="http://cobaltpm.com/wp-content/uploads/2013/02/keeping-it-simple-project-plan-from-point-a-to-point-b.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00" t="10122" r="13434" b="735"/>
          <a:stretch/>
        </p:blipFill>
        <p:spPr bwMode="auto">
          <a:xfrm>
            <a:off x="2583782" y="3245499"/>
            <a:ext cx="3868616" cy="307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41" y="384518"/>
            <a:ext cx="7983940" cy="1512332"/>
          </a:xfrm>
        </p:spPr>
        <p:txBody>
          <a:bodyPr>
            <a:noAutofit/>
          </a:bodyPr>
          <a:lstStyle/>
          <a:p>
            <a:r>
              <a:rPr lang="en-US" sz="2200" b="1" kern="0" dirty="0">
                <a:solidFill>
                  <a:srgbClr val="3F3F39"/>
                </a:solidFill>
                <a:latin typeface="Lucida Sans" panose="020B0602030504020204" pitchFamily="34" charset="0"/>
                <a:sym typeface="Allerta"/>
              </a:rPr>
              <a:t>Items use mathematically precise language, are </a:t>
            </a:r>
            <a:r>
              <a:rPr lang="en-US" sz="2200" b="1" kern="0" dirty="0">
                <a:solidFill>
                  <a:srgbClr val="2B9650"/>
                </a:solidFill>
                <a:latin typeface="Lucida Sans" panose="020B0602030504020204" pitchFamily="34" charset="0"/>
                <a:sym typeface="Allerta"/>
              </a:rPr>
              <a:t>free from mathematical errors or ambiguities</a:t>
            </a:r>
            <a:r>
              <a:rPr lang="en-US" sz="2200" b="1" kern="0" dirty="0">
                <a:solidFill>
                  <a:srgbClr val="3F3F39"/>
                </a:solidFill>
                <a:latin typeface="Lucida Sans" panose="020B0602030504020204" pitchFamily="34" charset="0"/>
                <a:sym typeface="Allerta"/>
              </a:rPr>
              <a:t>, and are aligned to the mathematically appropriate standard. </a:t>
            </a:r>
            <a:endParaRPr lang="en-US" sz="2200" dirty="0"/>
          </a:p>
        </p:txBody>
      </p:sp>
      <p:pic>
        <p:nvPicPr>
          <p:cNvPr id="5" name="Picture 4"/>
          <p:cNvPicPr>
            <a:picLocks noChangeAspect="1"/>
          </p:cNvPicPr>
          <p:nvPr/>
        </p:nvPicPr>
        <p:blipFill>
          <a:blip r:embed="rId3"/>
          <a:stretch>
            <a:fillRect/>
          </a:stretch>
        </p:blipFill>
        <p:spPr>
          <a:xfrm>
            <a:off x="819945" y="2510740"/>
            <a:ext cx="4017207" cy="1872385"/>
          </a:xfrm>
          <a:prstGeom prst="rect">
            <a:avLst/>
          </a:prstGeom>
        </p:spPr>
      </p:pic>
      <p:sp>
        <p:nvSpPr>
          <p:cNvPr id="6" name="TextBox 5"/>
          <p:cNvSpPr txBox="1"/>
          <p:nvPr/>
        </p:nvSpPr>
        <p:spPr>
          <a:xfrm>
            <a:off x="819944" y="1896850"/>
            <a:ext cx="6935735" cy="369332"/>
          </a:xfrm>
          <a:prstGeom prst="rect">
            <a:avLst/>
          </a:prstGeom>
          <a:noFill/>
        </p:spPr>
        <p:txBody>
          <a:bodyPr wrap="square" rtlCol="0">
            <a:spAutoFit/>
          </a:bodyPr>
          <a:lstStyle/>
          <a:p>
            <a:r>
              <a:rPr lang="en-US" dirty="0"/>
              <a:t>Two rectangles are joined to create the figure shown.</a:t>
            </a:r>
          </a:p>
        </p:txBody>
      </p:sp>
      <p:sp>
        <p:nvSpPr>
          <p:cNvPr id="7" name="TextBox 6"/>
          <p:cNvSpPr txBox="1"/>
          <p:nvPr/>
        </p:nvSpPr>
        <p:spPr>
          <a:xfrm>
            <a:off x="1227784" y="4383125"/>
            <a:ext cx="3929873" cy="369332"/>
          </a:xfrm>
          <a:prstGeom prst="rect">
            <a:avLst/>
          </a:prstGeom>
          <a:noFill/>
        </p:spPr>
        <p:txBody>
          <a:bodyPr wrap="square" rtlCol="0">
            <a:spAutoFit/>
          </a:bodyPr>
          <a:lstStyle/>
          <a:p>
            <a:r>
              <a:rPr lang="en-US" dirty="0"/>
              <a:t>Enter the area, </a:t>
            </a:r>
            <a:r>
              <a:rPr lang="en-US" dirty="0">
                <a:solidFill>
                  <a:srgbClr val="289659"/>
                </a:solidFill>
              </a:rPr>
              <a:t>in feet</a:t>
            </a:r>
            <a:r>
              <a:rPr lang="en-US" dirty="0"/>
              <a:t>, of the figure.</a:t>
            </a:r>
          </a:p>
        </p:txBody>
      </p:sp>
      <p:sp>
        <p:nvSpPr>
          <p:cNvPr id="8" name="TextBox 7"/>
          <p:cNvSpPr txBox="1"/>
          <p:nvPr/>
        </p:nvSpPr>
        <p:spPr>
          <a:xfrm>
            <a:off x="467115" y="5078437"/>
            <a:ext cx="8324055" cy="1200329"/>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800" kern="1200" dirty="0">
                <a:solidFill>
                  <a:prstClr val="black"/>
                </a:solidFill>
                <a:latin typeface="Lucida Sans" panose="020B0602030504020204" pitchFamily="34" charset="0"/>
              </a:rPr>
              <a:t>3.MD.C.7.d Recognize area as additive. Find areas of rectilinear figures by decomposing them into non-overlapping rectangles and adding the areas of the non-overlapping parts, applying this technique to solve real world problems.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235619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306680"/>
            <a:ext cx="8229600" cy="1143000"/>
          </a:xfrm>
        </p:spPr>
        <p:txBody>
          <a:bodyPr/>
          <a:lstStyle/>
          <a:p>
            <a:pPr algn="ctr"/>
            <a:r>
              <a:rPr lang="en-US" dirty="0">
                <a:solidFill>
                  <a:srgbClr val="3F3F39"/>
                </a:solidFill>
                <a:latin typeface="Lucida Sans" panose="020B0602030504020204" pitchFamily="34" charset="0"/>
              </a:rPr>
              <a:t>Alignment Principle #7</a:t>
            </a:r>
          </a:p>
        </p:txBody>
      </p:sp>
      <p:sp>
        <p:nvSpPr>
          <p:cNvPr id="3" name="Content Placeholder 2"/>
          <p:cNvSpPr>
            <a:spLocks noGrp="1"/>
          </p:cNvSpPr>
          <p:nvPr>
            <p:ph idx="4294967295"/>
          </p:nvPr>
        </p:nvSpPr>
        <p:spPr>
          <a:xfrm>
            <a:off x="429208" y="1468536"/>
            <a:ext cx="8229600" cy="1278294"/>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The demands of items measuring the Standards for Mathematical Practice are </a:t>
            </a:r>
            <a:r>
              <a:rPr lang="en-US" dirty="0">
                <a:solidFill>
                  <a:srgbClr val="2B9650"/>
                </a:solidFill>
                <a:latin typeface="Lucida Sans" panose="020B0602030504020204" pitchFamily="34" charset="0"/>
              </a:rPr>
              <a:t>appropriate</a:t>
            </a:r>
            <a:r>
              <a:rPr lang="en-US" dirty="0">
                <a:solidFill>
                  <a:srgbClr val="3F3F39"/>
                </a:solidFill>
                <a:latin typeface="Lucida Sans" panose="020B0602030504020204" pitchFamily="34" charset="0"/>
              </a:rPr>
              <a:t> to the targeted grade level.</a:t>
            </a:r>
          </a:p>
        </p:txBody>
      </p:sp>
      <p:pic>
        <p:nvPicPr>
          <p:cNvPr id="210948" name="Picture 4" descr="http://www.thewayconsulting.com/wp-content/uploads/2009/12/iStock_000006237376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620" y="3102559"/>
            <a:ext cx="3876675"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097" y="5526512"/>
            <a:ext cx="8474703" cy="646331"/>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3.OA.A.1 Interpret products of whole numbers, e.g., interpret 5 × 7 as the total number of objects in 5 groups of 7 objects each. </a:t>
            </a:r>
          </a:p>
        </p:txBody>
      </p:sp>
      <p:sp>
        <p:nvSpPr>
          <p:cNvPr id="8" name="TextBox 7"/>
          <p:cNvSpPr txBox="1"/>
          <p:nvPr/>
        </p:nvSpPr>
        <p:spPr>
          <a:xfrm>
            <a:off x="234380" y="5013971"/>
            <a:ext cx="6301750" cy="369332"/>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MP2. Reason abstractly and quantitatively. </a:t>
            </a:r>
          </a:p>
        </p:txBody>
      </p:sp>
      <p:pic>
        <p:nvPicPr>
          <p:cNvPr id="7" name="Picture 6"/>
          <p:cNvPicPr>
            <a:picLocks noChangeAspect="1"/>
          </p:cNvPicPr>
          <p:nvPr/>
        </p:nvPicPr>
        <p:blipFill>
          <a:blip r:embed="rId3"/>
          <a:stretch>
            <a:fillRect/>
          </a:stretch>
        </p:blipFill>
        <p:spPr>
          <a:xfrm>
            <a:off x="457200" y="1701799"/>
            <a:ext cx="7950718" cy="2568403"/>
          </a:xfrm>
          <a:prstGeom prst="rect">
            <a:avLst/>
          </a:prstGeom>
        </p:spPr>
      </p:pic>
      <p:sp>
        <p:nvSpPr>
          <p:cNvPr id="10" name="Title 1"/>
          <p:cNvSpPr>
            <a:spLocks noGrp="1"/>
          </p:cNvSpPr>
          <p:nvPr>
            <p:ph type="title" idx="4294967295"/>
          </p:nvPr>
        </p:nvSpPr>
        <p:spPr>
          <a:xfrm>
            <a:off x="234380" y="331788"/>
            <a:ext cx="8479408" cy="1087579"/>
          </a:xfrm>
        </p:spPr>
        <p:txBody>
          <a:bodyPr>
            <a:noAutofit/>
          </a:bodyPr>
          <a:lstStyle/>
          <a:p>
            <a:pPr lvl="0"/>
            <a:r>
              <a:rPr lang="en-US" sz="2200" b="1" dirty="0">
                <a:solidFill>
                  <a:srgbClr val="3F3F39"/>
                </a:solidFill>
                <a:latin typeface="Lucida Sans" panose="020B0602030504020204" pitchFamily="34" charset="0"/>
              </a:rPr>
              <a:t>The demands of items measuring the Standards for Mathematical Practice are appropriate to the targeted grade level.</a:t>
            </a:r>
            <a:endParaRPr lang="en-US" sz="2200" dirty="0">
              <a:latin typeface="Lucida Sans" panose="020B0602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88019"/>
            <a:ext cx="8229600" cy="1143000"/>
          </a:xfrm>
        </p:spPr>
        <p:txBody>
          <a:bodyPr/>
          <a:lstStyle/>
          <a:p>
            <a:pPr algn="ctr"/>
            <a:r>
              <a:rPr lang="en-US" dirty="0">
                <a:solidFill>
                  <a:srgbClr val="3F3F39"/>
                </a:solidFill>
                <a:latin typeface="Lucida Sans" panose="020B0602030504020204" pitchFamily="34" charset="0"/>
              </a:rPr>
              <a:t>Alignment Principle #8</a:t>
            </a:r>
          </a:p>
        </p:txBody>
      </p:sp>
      <p:sp>
        <p:nvSpPr>
          <p:cNvPr id="3" name="Content Placeholder 2"/>
          <p:cNvSpPr>
            <a:spLocks noGrp="1"/>
          </p:cNvSpPr>
          <p:nvPr>
            <p:ph idx="4294967295"/>
          </p:nvPr>
        </p:nvSpPr>
        <p:spPr>
          <a:xfrm>
            <a:off x="429208" y="1600200"/>
            <a:ext cx="8229600" cy="4525963"/>
          </a:xfrm>
        </p:spPr>
        <p:txBody>
          <a:bodyPr/>
          <a:lstStyle/>
          <a:p>
            <a:pPr>
              <a:buNone/>
            </a:pPr>
            <a:r>
              <a:rPr lang="en-US" b="1" dirty="0">
                <a:solidFill>
                  <a:srgbClr val="3F3F39"/>
                </a:solidFill>
              </a:rPr>
              <a:t>	</a:t>
            </a:r>
            <a:r>
              <a:rPr lang="en-US" dirty="0">
                <a:solidFill>
                  <a:srgbClr val="15A059"/>
                </a:solidFill>
                <a:latin typeface="Lucida Sans" panose="020B0602030504020204" pitchFamily="34" charset="0"/>
              </a:rPr>
              <a:t>Item types </a:t>
            </a:r>
            <a:r>
              <a:rPr lang="en-US" dirty="0">
                <a:solidFill>
                  <a:srgbClr val="3F3F39"/>
                </a:solidFill>
                <a:latin typeface="Lucida Sans" panose="020B0602030504020204" pitchFamily="34" charset="0"/>
              </a:rPr>
              <a:t>are chosen to </a:t>
            </a:r>
            <a:r>
              <a:rPr lang="en-US" dirty="0">
                <a:solidFill>
                  <a:schemeClr val="bg2"/>
                </a:solidFill>
                <a:latin typeface="Lucida Sans" panose="020B0602030504020204" pitchFamily="34" charset="0"/>
              </a:rPr>
              <a:t>match </a:t>
            </a:r>
            <a:r>
              <a:rPr lang="en-US" dirty="0">
                <a:solidFill>
                  <a:srgbClr val="3F3F39"/>
                </a:solidFill>
                <a:latin typeface="Lucida Sans" panose="020B0602030504020204" pitchFamily="34" charset="0"/>
              </a:rPr>
              <a:t>the item’s </a:t>
            </a:r>
            <a:r>
              <a:rPr lang="en-US" dirty="0">
                <a:solidFill>
                  <a:schemeClr val="accent2"/>
                </a:solidFill>
                <a:latin typeface="Lucida Sans" panose="020B0602030504020204" pitchFamily="34" charset="0"/>
              </a:rPr>
              <a:t>purpose</a:t>
            </a:r>
            <a:r>
              <a:rPr lang="en-US" dirty="0">
                <a:solidFill>
                  <a:srgbClr val="3F3F39"/>
                </a:solidFill>
                <a:latin typeface="Lucida Sans" panose="020B0602030504020204" pitchFamily="34" charset="0"/>
              </a:rPr>
              <a:t> and as part of the </a:t>
            </a:r>
            <a:r>
              <a:rPr lang="en-US" dirty="0">
                <a:solidFill>
                  <a:srgbClr val="00B050"/>
                </a:solidFill>
                <a:latin typeface="Lucida Sans" panose="020B0602030504020204" pitchFamily="34" charset="0"/>
              </a:rPr>
              <a:t>evidence</a:t>
            </a:r>
            <a:r>
              <a:rPr lang="en-US" dirty="0">
                <a:solidFill>
                  <a:srgbClr val="3F3F39"/>
                </a:solidFill>
                <a:latin typeface="Lucida Sans" panose="020B0602030504020204" pitchFamily="34" charset="0"/>
              </a:rPr>
              <a:t> required by the standards. </a:t>
            </a:r>
          </a:p>
        </p:txBody>
      </p:sp>
      <p:pic>
        <p:nvPicPr>
          <p:cNvPr id="211978" name="Picture 10" descr="http://2.bp.blogspot.com/-SXyM1sbCqGo/VfzpQXyxynI/AAAAAAAALbE/Oyw_NXgFIJU/s1600/Slide5.JPG"/>
          <p:cNvPicPr>
            <a:picLocks noChangeAspect="1" noChangeArrowheads="1"/>
          </p:cNvPicPr>
          <p:nvPr/>
        </p:nvPicPr>
        <p:blipFill rotWithShape="1">
          <a:blip r:embed="rId3">
            <a:extLst>
              <a:ext uri="{28A0092B-C50C-407E-A947-70E740481C1C}">
                <a14:useLocalDpi xmlns:a14="http://schemas.microsoft.com/office/drawing/2010/main" val="0"/>
              </a:ext>
            </a:extLst>
          </a:blip>
          <a:srcRect b="15298"/>
          <a:stretch/>
        </p:blipFill>
        <p:spPr bwMode="auto">
          <a:xfrm>
            <a:off x="2715208" y="2869616"/>
            <a:ext cx="3657600" cy="3098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1474247"/>
            <a:ext cx="8515350" cy="4460421"/>
          </a:xfrm>
          <a:prstGeom prst="rect">
            <a:avLst/>
          </a:prstGeom>
        </p:spPr>
      </p:pic>
      <p:sp>
        <p:nvSpPr>
          <p:cNvPr id="2" name="Title 1"/>
          <p:cNvSpPr>
            <a:spLocks noGrp="1"/>
          </p:cNvSpPr>
          <p:nvPr>
            <p:ph type="title" idx="4294967295"/>
          </p:nvPr>
        </p:nvSpPr>
        <p:spPr>
          <a:xfrm>
            <a:off x="341194" y="274638"/>
            <a:ext cx="8214460" cy="1143000"/>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a:t>
            </a:r>
            <a:r>
              <a:rPr lang="en-US" sz="2800" b="1" dirty="0"/>
              <a:t> </a:t>
            </a:r>
          </a:p>
        </p:txBody>
      </p:sp>
      <p:sp>
        <p:nvSpPr>
          <p:cNvPr id="5" name="TextBox 4"/>
          <p:cNvSpPr txBox="1"/>
          <p:nvPr/>
        </p:nvSpPr>
        <p:spPr>
          <a:xfrm>
            <a:off x="2954501" y="5313607"/>
            <a:ext cx="5601153" cy="923330"/>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800" kern="1200" dirty="0">
                <a:solidFill>
                  <a:prstClr val="black"/>
                </a:solidFill>
                <a:latin typeface="Lucida Sans" panose="020B0602030504020204" pitchFamily="34" charset="0"/>
              </a:rPr>
              <a:t>3.OA.A.1 </a:t>
            </a:r>
            <a:r>
              <a:rPr lang="en-US" dirty="0">
                <a:latin typeface="Lucida Sans" panose="020B0602030504020204" pitchFamily="34" charset="0"/>
              </a:rPr>
              <a:t>Interpret products of whole numbers, e.g., interpret 5 × 7 as the total number of objects in 5 groups of 7 objects each. </a:t>
            </a:r>
            <a:endParaRPr lang="en-US" sz="1800" kern="1200" dirty="0">
              <a:solidFill>
                <a:prstClr val="black"/>
              </a:solidFill>
              <a:latin typeface="Lucida Sans" panose="020B0602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855" y="274638"/>
            <a:ext cx="8260347" cy="1143000"/>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r>
              <a:rPr lang="en-US" sz="2800" b="1" dirty="0"/>
              <a:t> </a:t>
            </a:r>
            <a:endParaRPr lang="en-US" sz="2800" dirty="0"/>
          </a:p>
        </p:txBody>
      </p:sp>
      <p:sp>
        <p:nvSpPr>
          <p:cNvPr id="5" name="TextBox 4"/>
          <p:cNvSpPr txBox="1"/>
          <p:nvPr/>
        </p:nvSpPr>
        <p:spPr>
          <a:xfrm>
            <a:off x="255856" y="5178276"/>
            <a:ext cx="8686800" cy="1077218"/>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600" dirty="0">
                <a:latin typeface="Lucida Sans" panose="020B0602030504020204" pitchFamily="34" charset="0"/>
              </a:rPr>
              <a:t>3.OA.C.7 Fluently multiply and divide within 100, using strategies such as the relationship between multiplication and division (e.g., knowing that 8 × 5 = 40, one knows 40 ÷ 5 = 8) or properties of operations. By the end of Grade 3, know from memory all products of two one-digit numbers.</a:t>
            </a:r>
          </a:p>
        </p:txBody>
      </p:sp>
      <p:pic>
        <p:nvPicPr>
          <p:cNvPr id="6" name="Picture 5"/>
          <p:cNvPicPr>
            <a:picLocks noChangeAspect="1"/>
          </p:cNvPicPr>
          <p:nvPr/>
        </p:nvPicPr>
        <p:blipFill>
          <a:blip r:embed="rId3"/>
          <a:stretch>
            <a:fillRect/>
          </a:stretch>
        </p:blipFill>
        <p:spPr>
          <a:xfrm>
            <a:off x="2491326" y="1496526"/>
            <a:ext cx="3949700" cy="3441700"/>
          </a:xfrm>
          <a:prstGeom prst="rect">
            <a:avLst/>
          </a:prstGeom>
        </p:spPr>
      </p:pic>
    </p:spTree>
    <p:extLst>
      <p:ext uri="{BB962C8B-B14F-4D97-AF65-F5344CB8AC3E}">
        <p14:creationId xmlns:p14="http://schemas.microsoft.com/office/powerpoint/2010/main" val="345122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250" y="274638"/>
            <a:ext cx="8215953" cy="858126"/>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endParaRPr lang="en-US" sz="2800" dirty="0"/>
          </a:p>
        </p:txBody>
      </p:sp>
      <p:sp>
        <p:nvSpPr>
          <p:cNvPr id="10" name="TextBox 9"/>
          <p:cNvSpPr txBox="1"/>
          <p:nvPr/>
        </p:nvSpPr>
        <p:spPr>
          <a:xfrm>
            <a:off x="432912" y="5809163"/>
            <a:ext cx="4616760" cy="369332"/>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3.OA.C. Multiply and divide within 100.</a:t>
            </a:r>
          </a:p>
        </p:txBody>
      </p:sp>
      <p:pic>
        <p:nvPicPr>
          <p:cNvPr id="6" name="Picture 5"/>
          <p:cNvPicPr>
            <a:picLocks noChangeAspect="1"/>
          </p:cNvPicPr>
          <p:nvPr/>
        </p:nvPicPr>
        <p:blipFill>
          <a:blip r:embed="rId3"/>
          <a:stretch>
            <a:fillRect/>
          </a:stretch>
        </p:blipFill>
        <p:spPr>
          <a:xfrm>
            <a:off x="713273" y="1255169"/>
            <a:ext cx="3534632" cy="42721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8072" y="274638"/>
            <a:ext cx="8318728" cy="899069"/>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endParaRPr lang="en-US" dirty="0"/>
          </a:p>
        </p:txBody>
      </p:sp>
      <p:sp>
        <p:nvSpPr>
          <p:cNvPr id="5" name="TextBox 4"/>
          <p:cNvSpPr txBox="1"/>
          <p:nvPr/>
        </p:nvSpPr>
        <p:spPr>
          <a:xfrm>
            <a:off x="359260" y="5520385"/>
            <a:ext cx="8318728" cy="646331"/>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latin typeface="Lucida Sans" panose="020B0602030504020204" pitchFamily="34" charset="0"/>
              </a:rPr>
              <a:t>3.NF.A.2  Understand a fraction as a number on the number line; represent fractions on a number line diagram.</a:t>
            </a:r>
          </a:p>
        </p:txBody>
      </p:sp>
      <p:pic>
        <p:nvPicPr>
          <p:cNvPr id="8" name="Picture 7"/>
          <p:cNvPicPr>
            <a:picLocks noChangeAspect="1"/>
          </p:cNvPicPr>
          <p:nvPr/>
        </p:nvPicPr>
        <p:blipFill>
          <a:blip r:embed="rId3"/>
          <a:stretch>
            <a:fillRect/>
          </a:stretch>
        </p:blipFill>
        <p:spPr>
          <a:xfrm>
            <a:off x="376883" y="1173707"/>
            <a:ext cx="8301105" cy="3873849"/>
          </a:xfrm>
          <a:prstGeom prst="rect">
            <a:avLst/>
          </a:prstGeom>
        </p:spPr>
      </p:pic>
    </p:spTree>
    <p:extLst>
      <p:ext uri="{BB962C8B-B14F-4D97-AF65-F5344CB8AC3E}">
        <p14:creationId xmlns:p14="http://schemas.microsoft.com/office/powerpoint/2010/main" val="72466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#9</a:t>
            </a:r>
          </a:p>
        </p:txBody>
      </p:sp>
      <p:sp>
        <p:nvSpPr>
          <p:cNvPr id="3" name="Content Placeholder 2"/>
          <p:cNvSpPr>
            <a:spLocks noGrp="1"/>
          </p:cNvSpPr>
          <p:nvPr>
            <p:ph idx="4294967295"/>
          </p:nvPr>
        </p:nvSpPr>
        <p:spPr>
          <a:xfrm>
            <a:off x="429208" y="1600200"/>
            <a:ext cx="8229600" cy="4525963"/>
          </a:xfrm>
        </p:spPr>
        <p:txBody>
          <a:bodyPr/>
          <a:lstStyle/>
          <a:p>
            <a:pPr>
              <a:buNone/>
            </a:pPr>
            <a:r>
              <a:rPr lang="en-US" dirty="0">
                <a:solidFill>
                  <a:prstClr val="black"/>
                </a:solidFill>
                <a:latin typeface="Lucida Sans" panose="020B0602030504020204" pitchFamily="34" charset="0"/>
              </a:rPr>
              <a:t>	</a:t>
            </a:r>
            <a:r>
              <a:rPr lang="en-US" dirty="0">
                <a:solidFill>
                  <a:srgbClr val="3F3F39"/>
                </a:solidFill>
                <a:latin typeface="Lucida Sans" panose="020B0602030504020204" pitchFamily="34" charset="0"/>
              </a:rPr>
              <a:t>Most items measuring the </a:t>
            </a:r>
            <a:r>
              <a:rPr lang="en-US" dirty="0">
                <a:solidFill>
                  <a:srgbClr val="15A059"/>
                </a:solidFill>
                <a:latin typeface="Lucida Sans" panose="020B0602030504020204" pitchFamily="34" charset="0"/>
              </a:rPr>
              <a:t>Standards for Mathematical Practice</a:t>
            </a:r>
            <a:r>
              <a:rPr lang="en-US" dirty="0">
                <a:solidFill>
                  <a:srgbClr val="3F3F39"/>
                </a:solidFill>
                <a:latin typeface="Lucida Sans" panose="020B0602030504020204" pitchFamily="34" charset="0"/>
              </a:rPr>
              <a:t> are also aligned to content standards representing the </a:t>
            </a:r>
            <a:r>
              <a:rPr lang="en-US" dirty="0">
                <a:solidFill>
                  <a:srgbClr val="00B050"/>
                </a:solidFill>
                <a:latin typeface="Lucida Sans" panose="020B0602030504020204" pitchFamily="34" charset="0"/>
              </a:rPr>
              <a:t>major work </a:t>
            </a:r>
            <a:r>
              <a:rPr lang="en-US" dirty="0">
                <a:solidFill>
                  <a:srgbClr val="3F3F39"/>
                </a:solidFill>
                <a:latin typeface="Lucida Sans" panose="020B0602030504020204" pitchFamily="34" charset="0"/>
              </a:rPr>
              <a:t>of the grade.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660" y="274638"/>
            <a:ext cx="8342140" cy="1143000"/>
          </a:xfrm>
        </p:spPr>
        <p:txBody>
          <a:bodyPr>
            <a:normAutofit/>
          </a:bodyPr>
          <a:lstStyle/>
          <a:p>
            <a:r>
              <a:rPr lang="en-US" sz="2000" b="1" kern="0" dirty="0">
                <a:solidFill>
                  <a:srgbClr val="3F3F39"/>
                </a:solidFill>
                <a:latin typeface="Lucida Sans" panose="020B0602030504020204" pitchFamily="34" charset="0"/>
                <a:sym typeface="Allerta"/>
              </a:rPr>
              <a:t>Most items measuring the Standards for Mathematical Practice are also aligned to content standards representing the major work of the grade. </a:t>
            </a:r>
            <a:endParaRPr lang="en-US" sz="2000" b="1" dirty="0"/>
          </a:p>
        </p:txBody>
      </p:sp>
      <p:sp>
        <p:nvSpPr>
          <p:cNvPr id="5" name="TextBox 4"/>
          <p:cNvSpPr txBox="1"/>
          <p:nvPr/>
        </p:nvSpPr>
        <p:spPr>
          <a:xfrm>
            <a:off x="5478361" y="2121901"/>
            <a:ext cx="3208439" cy="584775"/>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MP.2 Reason abstractly and quantitatively.</a:t>
            </a:r>
          </a:p>
        </p:txBody>
      </p:sp>
      <p:sp>
        <p:nvSpPr>
          <p:cNvPr id="6" name="TextBox 5"/>
          <p:cNvSpPr txBox="1"/>
          <p:nvPr/>
        </p:nvSpPr>
        <p:spPr>
          <a:xfrm>
            <a:off x="5478361" y="3023225"/>
            <a:ext cx="3417443" cy="3046988"/>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3.MD.A.2 </a:t>
            </a:r>
            <a:r>
              <a:rPr lang="en-US" sz="1600" dirty="0">
                <a:latin typeface="Lucida Sans" panose="020B0602030504020204" pitchFamily="34" charset="0"/>
              </a:rPr>
              <a:t>Measure and estimate liquid volumes and masses of objects using standard units of grams (</a:t>
            </a:r>
            <a:r>
              <a:rPr lang="en-US" sz="1600" dirty="0" err="1">
                <a:latin typeface="Lucida Sans" panose="020B0602030504020204" pitchFamily="34" charset="0"/>
              </a:rPr>
              <a:t>g</a:t>
            </a:r>
            <a:r>
              <a:rPr lang="en-US" sz="1600" dirty="0">
                <a:latin typeface="Lucida Sans" panose="020B0602030504020204" pitchFamily="34" charset="0"/>
              </a:rPr>
              <a:t>), kilograms (kg), and liters (l).</a:t>
            </a:r>
            <a:r>
              <a:rPr lang="en-US" sz="1600" baseline="30000" dirty="0">
                <a:latin typeface="Lucida Sans" panose="020B0602030504020204" pitchFamily="34" charset="0"/>
              </a:rPr>
              <a:t>6</a:t>
            </a:r>
            <a:r>
              <a:rPr lang="en-US" sz="1600" dirty="0">
                <a:latin typeface="Lucida Sans" panose="020B0602030504020204" pitchFamily="34" charset="0"/>
              </a:rPr>
              <a:t> Add, subtract, multiply, or divide to solve one-step word problems involving masses or volumes that are given in the same units, e.g., by using drawings (such as a beaker with a measurement scale) to represent the problem. </a:t>
            </a:r>
          </a:p>
        </p:txBody>
      </p:sp>
      <p:pic>
        <p:nvPicPr>
          <p:cNvPr id="7" name="Picture 6"/>
          <p:cNvPicPr>
            <a:picLocks noChangeAspect="1"/>
          </p:cNvPicPr>
          <p:nvPr/>
        </p:nvPicPr>
        <p:blipFill>
          <a:blip r:embed="rId3"/>
          <a:stretch>
            <a:fillRect/>
          </a:stretch>
        </p:blipFill>
        <p:spPr>
          <a:xfrm>
            <a:off x="344661" y="1417638"/>
            <a:ext cx="5070774" cy="457519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#10</a:t>
            </a:r>
          </a:p>
        </p:txBody>
      </p:sp>
      <p:sp>
        <p:nvSpPr>
          <p:cNvPr id="3" name="Content Placeholder 2"/>
          <p:cNvSpPr>
            <a:spLocks noGrp="1"/>
          </p:cNvSpPr>
          <p:nvPr>
            <p:ph idx="4294967295"/>
          </p:nvPr>
        </p:nvSpPr>
        <p:spPr>
          <a:xfrm>
            <a:off x="373220" y="1469573"/>
            <a:ext cx="8229600" cy="4525963"/>
          </a:xfrm>
        </p:spPr>
        <p:txBody>
          <a:bodyPr/>
          <a:lstStyle/>
          <a:p>
            <a:pPr>
              <a:buNone/>
            </a:pPr>
            <a:r>
              <a:rPr lang="en-US" b="1" dirty="0">
                <a:latin typeface="Lucida Sans" panose="020B0602030504020204" pitchFamily="34" charset="0"/>
              </a:rPr>
              <a:t>	</a:t>
            </a:r>
            <a:r>
              <a:rPr lang="en-US" dirty="0">
                <a:solidFill>
                  <a:srgbClr val="3F3F39"/>
                </a:solidFill>
                <a:latin typeface="Lucida Sans" panose="020B0602030504020204" pitchFamily="34" charset="0"/>
              </a:rPr>
              <a:t>Items written at the </a:t>
            </a:r>
            <a:r>
              <a:rPr lang="en-US" dirty="0">
                <a:solidFill>
                  <a:srgbClr val="15A059"/>
                </a:solidFill>
                <a:latin typeface="Lucida Sans" panose="020B0602030504020204" pitchFamily="34" charset="0"/>
              </a:rPr>
              <a:t>cluster or domain level measure</a:t>
            </a:r>
            <a:r>
              <a:rPr lang="en-US" dirty="0">
                <a:solidFill>
                  <a:srgbClr val="3F3F39"/>
                </a:solidFill>
                <a:latin typeface="Lucida Sans" panose="020B0602030504020204" pitchFamily="34" charset="0"/>
              </a:rPr>
              <a:t> </a:t>
            </a:r>
            <a:r>
              <a:rPr lang="en-US" dirty="0">
                <a:solidFill>
                  <a:srgbClr val="2B9650"/>
                </a:solidFill>
                <a:latin typeface="Lucida Sans" panose="020B0602030504020204" pitchFamily="34" charset="0"/>
              </a:rPr>
              <a:t>key integration points </a:t>
            </a:r>
            <a:r>
              <a:rPr lang="en-US" dirty="0">
                <a:solidFill>
                  <a:srgbClr val="3F3F39"/>
                </a:solidFill>
                <a:latin typeface="Lucida Sans" panose="020B0602030504020204" pitchFamily="34" charset="0"/>
              </a:rPr>
              <a:t>not necessarily articulated in individual standards but plausibly implied directly by what is written. </a:t>
            </a:r>
          </a:p>
        </p:txBody>
      </p:sp>
      <p:pic>
        <p:nvPicPr>
          <p:cNvPr id="210948" name="Picture 4" descr="http://www.k-int.com/sites/default/files/structur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7" y="3521043"/>
            <a:ext cx="3171825" cy="218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 sz="2800" b="1" i="0" u="none" strike="noStrike" cap="none" baseline="0" dirty="0">
                <a:latin typeface="Lucida Sans" panose="020B0602030504020204" pitchFamily="34" charset="0"/>
                <a:sym typeface="Allerta"/>
              </a:rPr>
              <a:t>CCSSO Section C: Align to Standards – Mathematics </a:t>
            </a:r>
          </a:p>
        </p:txBody>
      </p:sp>
      <p:sp>
        <p:nvSpPr>
          <p:cNvPr id="288" name="Shape 288"/>
          <p:cNvSpPr txBox="1">
            <a:spLocks noGrp="1"/>
          </p:cNvSpPr>
          <p:nvPr>
            <p:ph type="body" idx="1"/>
          </p:nvPr>
        </p:nvSpPr>
        <p:spPr>
          <a:xfrm>
            <a:off x="457200" y="1149531"/>
            <a:ext cx="8229600" cy="5251200"/>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buClr>
                <a:schemeClr val="dk1"/>
              </a:buClr>
              <a:buFont typeface="Arial"/>
              <a:buNone/>
            </a:pPr>
            <a:endParaRPr b="1" dirty="0">
              <a:solidFill>
                <a:schemeClr val="dk1"/>
              </a:solidFill>
              <a:latin typeface="Lucida Sans" panose="020B0602030504020204" pitchFamily="34" charset="0"/>
            </a:endParaRPr>
          </a:p>
          <a:p>
            <a:pPr marL="1933575" marR="0" lvl="0" indent="-1933575" algn="l" rtl="0">
              <a:lnSpc>
                <a:spcPct val="120000"/>
              </a:lnSpc>
              <a:spcBef>
                <a:spcPts val="0"/>
              </a:spcBef>
              <a:buClr>
                <a:schemeClr val="dk1"/>
              </a:buClr>
              <a:buSzPct val="25000"/>
              <a:buFont typeface="Arial"/>
              <a:buNone/>
            </a:pPr>
            <a:r>
              <a:rPr lang="en" b="1" i="0" u="none" strike="noStrike" cap="none" baseline="0" dirty="0">
                <a:latin typeface="Lucida Sans" panose="020B0602030504020204" pitchFamily="34" charset="0"/>
                <a:sym typeface="Allerta"/>
              </a:rPr>
              <a:t>Criterion C.1:  </a:t>
            </a:r>
            <a:r>
              <a:rPr lang="en" b="0" i="0" u="none" strike="noStrike" cap="none" baseline="0" dirty="0">
                <a:latin typeface="Lucida Sans" panose="020B0602030504020204" pitchFamily="34" charset="0"/>
                <a:sym typeface="Allerta"/>
              </a:rPr>
              <a:t>Focusing strongly on the content most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needed</a:t>
            </a:r>
            <a:r>
              <a:rPr lang="en-US" b="0" i="0" u="none" strike="noStrike" cap="none" dirty="0">
                <a:latin typeface="Lucida Sans" panose="020B0602030504020204" pitchFamily="34" charset="0"/>
                <a:sym typeface="Allerta"/>
              </a:rPr>
              <a:t> </a:t>
            </a:r>
            <a:r>
              <a:rPr lang="en" b="0" i="0" u="none" strike="noStrike" cap="none" baseline="0" dirty="0">
                <a:latin typeface="Lucida Sans" panose="020B0602030504020204" pitchFamily="34" charset="0"/>
                <a:sym typeface="Allerta"/>
              </a:rPr>
              <a:t>for success in later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mathematics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C.2:  </a:t>
            </a:r>
            <a:r>
              <a:rPr lang="en" b="0" i="0" u="none" strike="noStrike" cap="none" baseline="0" dirty="0">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C.3:  </a:t>
            </a:r>
            <a:r>
              <a:rPr lang="en" b="0" i="0" u="none" strike="noStrike" cap="none" baseline="0" dirty="0">
                <a:latin typeface="Lucida Sans" panose="020B0602030504020204" pitchFamily="34" charset="0"/>
                <a:sym typeface="Allerta"/>
              </a:rPr>
              <a:t>Connecting practice to content</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C.4:  </a:t>
            </a:r>
            <a:r>
              <a:rPr lang="en" b="0" i="0" u="none" strike="noStrike" cap="none" baseline="0" dirty="0">
                <a:latin typeface="Lucida Sans" panose="020B0602030504020204" pitchFamily="34" charset="0"/>
                <a:sym typeface="Allerta"/>
              </a:rPr>
              <a:t>Requiring a range of cognitive demand</a:t>
            </a:r>
          </a:p>
          <a:p>
            <a:pPr marL="1933575" marR="0" lvl="0" indent="-1933575"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C.5:  </a:t>
            </a:r>
            <a:r>
              <a:rPr lang="en" b="0" i="0" u="none" strike="noStrike" cap="none" baseline="0" dirty="0">
                <a:latin typeface="Lucida Sans" panose="020B0602030504020204" pitchFamily="34" charset="0"/>
                <a:sym typeface="Allerta"/>
              </a:rPr>
              <a:t>Ensuring high-quality items and a    </a:t>
            </a:r>
          </a:p>
          <a:p>
            <a:pPr marL="1933575" marR="0" lvl="0" indent="-1933575" algn="l" rtl="0">
              <a:lnSpc>
                <a:spcPct val="120000"/>
              </a:lnSpc>
              <a:spcBef>
                <a:spcPts val="48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9900" y="274638"/>
            <a:ext cx="8378678" cy="1300944"/>
          </a:xfrm>
        </p:spPr>
        <p:txBody>
          <a:bodyPr>
            <a:noAutofit/>
          </a:bodyPr>
          <a:lstStyle/>
          <a:p>
            <a:r>
              <a:rPr lang="en-US" sz="2200" b="1" kern="0" dirty="0">
                <a:solidFill>
                  <a:srgbClr val="3F3F39"/>
                </a:solidFill>
                <a:latin typeface="Lucida Sans" panose="020B0602030504020204" pitchFamily="34" charset="0"/>
                <a:sym typeface="Allerta"/>
              </a:rPr>
              <a:t>Items written at the cluster or domain level measure key integration points not necessarily articulated in individual standards but plausibly implied directly by what is written. </a:t>
            </a:r>
            <a:endParaRPr lang="en-US" sz="2200" b="1" dirty="0"/>
          </a:p>
        </p:txBody>
      </p:sp>
      <p:sp>
        <p:nvSpPr>
          <p:cNvPr id="6" name="TextBox 5"/>
          <p:cNvSpPr txBox="1"/>
          <p:nvPr/>
        </p:nvSpPr>
        <p:spPr>
          <a:xfrm>
            <a:off x="412356" y="5266136"/>
            <a:ext cx="7854288" cy="646331"/>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ea typeface="Arial"/>
                <a:cs typeface="Arial"/>
                <a:sym typeface="Arial"/>
              </a:rPr>
              <a:t>3.OA.D. </a:t>
            </a:r>
            <a:r>
              <a:rPr lang="en-US" dirty="0">
                <a:latin typeface="Lucida Sans" panose="020B0602030504020204" pitchFamily="34" charset="0"/>
              </a:rPr>
              <a:t>Solve problems involving the four operations, and identify and explain patterns in arithmetic.</a:t>
            </a:r>
          </a:p>
        </p:txBody>
      </p:sp>
      <p:pic>
        <p:nvPicPr>
          <p:cNvPr id="5" name="Picture 4"/>
          <p:cNvPicPr>
            <a:picLocks noChangeAspect="1"/>
          </p:cNvPicPr>
          <p:nvPr/>
        </p:nvPicPr>
        <p:blipFill>
          <a:blip r:embed="rId3"/>
          <a:stretch>
            <a:fillRect/>
          </a:stretch>
        </p:blipFill>
        <p:spPr>
          <a:xfrm>
            <a:off x="943031" y="1894136"/>
            <a:ext cx="7367450" cy="15755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6111834"/>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a:t>
                      </a:r>
                      <a:r>
                        <a:rPr lang="en-US" sz="1400" b="1" baseline="0" dirty="0">
                          <a:latin typeface="Lucida Sans" panose="020B0602030504020204" pitchFamily="34" charset="0"/>
                        </a:rPr>
                        <a:t> </a:t>
                      </a:r>
                      <a:r>
                        <a:rPr lang="en-US" sz="1400" b="1" dirty="0">
                          <a:latin typeface="Lucida Sans" panose="020B0602030504020204" pitchFamily="34" charset="0"/>
                        </a:rPr>
                        <a:t>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378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1229599" y="2586937"/>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a:solidFill>
                <a:schemeClr val="dk1"/>
              </a:solidFill>
              <a:latin typeface="Allerta"/>
              <a:ea typeface="Allerta"/>
              <a:cs typeface="Allerta"/>
              <a:sym typeface="Allerta"/>
            </a:endParaRPr>
          </a:p>
        </p:txBody>
      </p:sp>
      <p:sp>
        <p:nvSpPr>
          <p:cNvPr id="385" name="Shape 385"/>
          <p:cNvSpPr txBox="1"/>
          <p:nvPr/>
        </p:nvSpPr>
        <p:spPr>
          <a:xfrm>
            <a:off x="1229599" y="3071769"/>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a:solidFill>
                <a:schemeClr val="dk1"/>
              </a:solidFill>
              <a:latin typeface="Allerta"/>
              <a:ea typeface="Allerta"/>
              <a:cs typeface="Allerta"/>
              <a:sym typeface="Allerta"/>
            </a:endParaRPr>
          </a:p>
        </p:txBody>
      </p:sp>
      <p:sp>
        <p:nvSpPr>
          <p:cNvPr id="386" name="Shape 386"/>
          <p:cNvSpPr txBox="1">
            <a:spLocks noGrp="1"/>
          </p:cNvSpPr>
          <p:nvPr>
            <p:ph type="title"/>
          </p:nvPr>
        </p:nvSpPr>
        <p:spPr>
          <a:xfrm>
            <a:off x="219319"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baseline="0" dirty="0">
                <a:solidFill>
                  <a:schemeClr val="dk1"/>
                </a:solidFill>
                <a:latin typeface="Lucida Sans" panose="020B0602030504020204" pitchFamily="34" charset="0"/>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847" y="614924"/>
            <a:ext cx="8612956" cy="5506644"/>
          </a:xfrm>
          <a:prstGeom prst="rect">
            <a:avLst/>
          </a:prstGeom>
        </p:spPr>
      </p:pic>
    </p:spTree>
    <p:extLst>
      <p:ext uri="{BB962C8B-B14F-4D97-AF65-F5344CB8AC3E}">
        <p14:creationId xmlns:p14="http://schemas.microsoft.com/office/powerpoint/2010/main" val="55304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3560651"/>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a:t>
                      </a:r>
                      <a:r>
                        <a:rPr lang="en-US" sz="1400" b="1" baseline="0" dirty="0">
                          <a:latin typeface="Lucida Sans" panose="020B0602030504020204" pitchFamily="34" charset="0"/>
                        </a:rPr>
                        <a:t> </a:t>
                      </a:r>
                      <a:r>
                        <a:rPr lang="en-US" sz="1400" b="1" dirty="0">
                          <a:latin typeface="Lucida Sans" panose="020B0602030504020204" pitchFamily="34" charset="0"/>
                        </a:rPr>
                        <a:t>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a:t>
                      </a:r>
                      <a:r>
                        <a:rPr lang="en-US" sz="1400" b="1" baseline="0" dirty="0">
                          <a:latin typeface="Lucida Sans" panose="020B0602030504020204" pitchFamily="34" charset="0"/>
                        </a:rPr>
                        <a:t> </a:t>
                      </a:r>
                      <a:r>
                        <a:rPr lang="en-US" sz="1400" b="1" dirty="0">
                          <a:latin typeface="Lucida Sans" panose="020B0602030504020204" pitchFamily="34" charset="0"/>
                        </a:rPr>
                        <a:t>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baseline="0" dirty="0">
                          <a:latin typeface="Lucida Sans" panose="020B0602030504020204" pitchFamily="34" charset="0"/>
                        </a:rPr>
                        <a:t>    </a:t>
                      </a:r>
                      <a:r>
                        <a:rPr lang="en-US" sz="1400" b="1" dirty="0">
                          <a:latin typeface="Lucida Sans" panose="020B0602030504020204" pitchFamily="34" charset="0"/>
                        </a:rPr>
                        <a:t>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353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74638"/>
            <a:ext cx="7800392" cy="1143000"/>
          </a:xfrm>
        </p:spPr>
        <p:txBody>
          <a:bodyPr>
            <a:normAutofit/>
          </a:bodyPr>
          <a:lstStyle/>
          <a:p>
            <a:pPr algn="ctr"/>
            <a:r>
              <a:rPr lang="en-US" sz="2800" dirty="0">
                <a:solidFill>
                  <a:srgbClr val="3F3F39"/>
                </a:solidFill>
                <a:latin typeface="Lucida Sans" panose="020B0602030504020204" pitchFamily="34" charset="0"/>
              </a:rPr>
              <a:t>Alignment Principle #1</a:t>
            </a:r>
          </a:p>
        </p:txBody>
      </p:sp>
      <p:sp>
        <p:nvSpPr>
          <p:cNvPr id="3" name="Content Placeholder 2"/>
          <p:cNvSpPr>
            <a:spLocks noGrp="1"/>
          </p:cNvSpPr>
          <p:nvPr>
            <p:ph idx="4294967295"/>
          </p:nvPr>
        </p:nvSpPr>
        <p:spPr>
          <a:xfrm>
            <a:off x="429208" y="1600200"/>
            <a:ext cx="8229600" cy="4525963"/>
          </a:xfrm>
        </p:spPr>
        <p:txBody>
          <a:bodyPr/>
          <a:lstStyle/>
          <a:p>
            <a:pPr lvl="0">
              <a:buNone/>
            </a:pPr>
            <a:r>
              <a:rPr lang="en-US" sz="2400" dirty="0">
                <a:solidFill>
                  <a:srgbClr val="3F3F39"/>
                </a:solidFill>
                <a:latin typeface="Lucida Sans" panose="020B0602030504020204" pitchFamily="34" charset="0"/>
              </a:rPr>
              <a:t>Most items aligned to standards in </a:t>
            </a:r>
            <a:r>
              <a:rPr lang="en-US" sz="2400" dirty="0">
                <a:solidFill>
                  <a:schemeClr val="bg2"/>
                </a:solidFill>
                <a:latin typeface="Lucida Sans" panose="020B0602030504020204" pitchFamily="34" charset="0"/>
              </a:rPr>
              <a:t>supporting</a:t>
            </a:r>
          </a:p>
          <a:p>
            <a:pPr lvl="0">
              <a:buNone/>
            </a:pPr>
            <a:r>
              <a:rPr lang="en-US" sz="2400" dirty="0">
                <a:solidFill>
                  <a:srgbClr val="3F3F39"/>
                </a:solidFill>
                <a:latin typeface="Lucida Sans" panose="020B0602030504020204" pitchFamily="34" charset="0"/>
              </a:rPr>
              <a:t>clusters </a:t>
            </a:r>
            <a:r>
              <a:rPr lang="en-US" sz="2400" dirty="0">
                <a:solidFill>
                  <a:schemeClr val="accent2"/>
                </a:solidFill>
                <a:latin typeface="Lucida Sans" panose="020B0602030504020204" pitchFamily="34" charset="0"/>
              </a:rPr>
              <a:t>connect to the major work </a:t>
            </a:r>
            <a:r>
              <a:rPr lang="en-US" sz="2400" dirty="0">
                <a:solidFill>
                  <a:srgbClr val="3F3F39"/>
                </a:solidFill>
                <a:latin typeface="Lucida Sans" panose="020B0602030504020204" pitchFamily="34" charset="0"/>
              </a:rPr>
              <a:t>of the grade.</a:t>
            </a:r>
          </a:p>
          <a:p>
            <a:pPr marL="0" indent="0" algn="ctr">
              <a:buNone/>
            </a:pPr>
            <a:endParaRPr lang="en-US" dirty="0">
              <a:solidFill>
                <a:srgbClr val="3F3F39"/>
              </a:solidFill>
            </a:endParaRPr>
          </a:p>
        </p:txBody>
      </p:sp>
      <p:pic>
        <p:nvPicPr>
          <p:cNvPr id="216066" name="Picture 2" descr="http://protechinc.com/wp-content/uploads/2014/06/System-integ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779" y="3129902"/>
            <a:ext cx="3143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1184" y="269691"/>
            <a:ext cx="8229600" cy="729115"/>
          </a:xfrm>
          <a:prstGeom prst="rect">
            <a:avLst/>
          </a:prstGeom>
        </p:spPr>
        <p:txBody>
          <a:bodyPr vert="horz" lIns="91440" tIns="45720" rIns="91440" bIns="45720" rtlCol="0" anchor="ctr">
            <a:noAutofit/>
          </a:bodyPr>
          <a:lstStyle/>
          <a:p>
            <a:pPr lvl="0">
              <a:spcBef>
                <a:spcPct val="0"/>
              </a:spcBef>
              <a:defRPr/>
            </a:pPr>
            <a:r>
              <a:rPr lang="en-US" sz="2000" b="1" dirty="0">
                <a:solidFill>
                  <a:srgbClr val="3F3F39"/>
                </a:solidFill>
                <a:latin typeface="Lucida Sans" panose="020B0602030504020204" pitchFamily="34" charset="0"/>
                <a:ea typeface="Arial"/>
                <a:cs typeface="Arial"/>
                <a:sym typeface="Arial"/>
              </a:rPr>
              <a:t>Most items aligned to standards in supporting clusters connect to the major work of the grade.</a:t>
            </a:r>
          </a:p>
        </p:txBody>
      </p:sp>
      <p:pic>
        <p:nvPicPr>
          <p:cNvPr id="5" name="Picture 4"/>
          <p:cNvPicPr>
            <a:picLocks noChangeAspect="1"/>
          </p:cNvPicPr>
          <p:nvPr/>
        </p:nvPicPr>
        <p:blipFill>
          <a:blip r:embed="rId3"/>
          <a:stretch>
            <a:fillRect/>
          </a:stretch>
        </p:blipFill>
        <p:spPr>
          <a:xfrm>
            <a:off x="1424954" y="998806"/>
            <a:ext cx="6155634" cy="4269230"/>
          </a:xfrm>
          <a:prstGeom prst="rect">
            <a:avLst/>
          </a:prstGeom>
        </p:spPr>
      </p:pic>
      <p:sp>
        <p:nvSpPr>
          <p:cNvPr id="11" name="TextBox 10"/>
          <p:cNvSpPr txBox="1"/>
          <p:nvPr/>
        </p:nvSpPr>
        <p:spPr>
          <a:xfrm>
            <a:off x="501184" y="5391183"/>
            <a:ext cx="8229600" cy="83099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3.MD.B.3. </a:t>
            </a:r>
            <a:r>
              <a:rPr lang="en-US" sz="1600" dirty="0">
                <a:latin typeface="Lucida Sans" panose="020B0602030504020204" pitchFamily="34" charset="0"/>
              </a:rPr>
              <a:t>Draw a </a:t>
            </a:r>
            <a:r>
              <a:rPr lang="en-US" sz="1600" dirty="0">
                <a:solidFill>
                  <a:srgbClr val="2B9650"/>
                </a:solidFill>
                <a:latin typeface="Lucida Sans" panose="020B0602030504020204" pitchFamily="34" charset="0"/>
              </a:rPr>
              <a:t>scaled</a:t>
            </a:r>
            <a:r>
              <a:rPr lang="en-US" sz="1600" dirty="0">
                <a:latin typeface="Lucida Sans" panose="020B0602030504020204" pitchFamily="34" charset="0"/>
              </a:rPr>
              <a:t> picture graph and a scaled bar graph to represent a data set with several categories. Solve one- and two-step “how many more” and “how many less” problems using information presented in scaled bar graphs. </a:t>
            </a:r>
            <a:r>
              <a:rPr lang="en-US" sz="1600" dirty="0">
                <a:solidFill>
                  <a:prstClr val="black"/>
                </a:solidFill>
                <a:latin typeface="Lucida Sans" panose="020B0602030504020204" pitchFamily="34" charset="0"/>
                <a:ea typeface="Arial"/>
                <a:cs typeface="Arial"/>
                <a:sym typeface="Aria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162" y="274638"/>
            <a:ext cx="8229600" cy="1143000"/>
          </a:xfrm>
        </p:spPr>
        <p:txBody>
          <a:bodyPr/>
          <a:lstStyle/>
          <a:p>
            <a:pPr algn="ctr"/>
            <a:r>
              <a:rPr lang="en-US" dirty="0">
                <a:solidFill>
                  <a:srgbClr val="3F3F39"/>
                </a:solidFill>
                <a:latin typeface="Lucida Sans" panose="020B0602030504020204" pitchFamily="34" charset="0"/>
              </a:rPr>
              <a:t>Alignment Principle #2</a:t>
            </a:r>
          </a:p>
        </p:txBody>
      </p:sp>
      <p:sp>
        <p:nvSpPr>
          <p:cNvPr id="3" name="Content Placeholder 2"/>
          <p:cNvSpPr>
            <a:spLocks noGrp="1"/>
          </p:cNvSpPr>
          <p:nvPr>
            <p:ph idx="4294967295"/>
          </p:nvPr>
        </p:nvSpPr>
        <p:spPr>
          <a:xfrm>
            <a:off x="167949" y="1600200"/>
            <a:ext cx="8797925" cy="4525963"/>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Items are designed to address the </a:t>
            </a:r>
            <a:r>
              <a:rPr lang="en-US" dirty="0">
                <a:solidFill>
                  <a:srgbClr val="15A059"/>
                </a:solidFill>
                <a:latin typeface="Lucida Sans" panose="020B0602030504020204" pitchFamily="34" charset="0"/>
              </a:rPr>
              <a:t>aspect(s) of </a:t>
            </a:r>
            <a:r>
              <a:rPr lang="en-US" dirty="0">
                <a:solidFill>
                  <a:srgbClr val="2B9650"/>
                </a:solidFill>
                <a:latin typeface="Lucida Sans" panose="020B0602030504020204" pitchFamily="34" charset="0"/>
              </a:rPr>
              <a:t>rigor</a:t>
            </a:r>
            <a:r>
              <a:rPr lang="en-US" dirty="0">
                <a:solidFill>
                  <a:srgbClr val="000000"/>
                </a:solidFill>
                <a:latin typeface="Lucida Sans" panose="020B0602030504020204" pitchFamily="34" charset="0"/>
              </a:rPr>
              <a:t> </a:t>
            </a:r>
            <a:r>
              <a:rPr lang="en-US" dirty="0">
                <a:solidFill>
                  <a:srgbClr val="3F3F39"/>
                </a:solidFill>
                <a:latin typeface="Lucida Sans" panose="020B0602030504020204" pitchFamily="34" charset="0"/>
              </a:rPr>
              <a:t>(conceptual understanding, procedural skill, and application) evident in the language of the content standards.</a:t>
            </a:r>
          </a:p>
        </p:txBody>
      </p:sp>
      <p:pic>
        <p:nvPicPr>
          <p:cNvPr id="4" name="Picture 3"/>
          <p:cNvPicPr>
            <a:picLocks noChangeAspect="1"/>
          </p:cNvPicPr>
          <p:nvPr/>
        </p:nvPicPr>
        <p:blipFill rotWithShape="1">
          <a:blip r:embed="rId3"/>
          <a:srcRect l="30638" t="40633" r="24470" b="16263"/>
          <a:stretch/>
        </p:blipFill>
        <p:spPr>
          <a:xfrm>
            <a:off x="2074228" y="3550292"/>
            <a:ext cx="4310743" cy="23270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432" y="306846"/>
            <a:ext cx="8734567" cy="1143000"/>
          </a:xfrm>
        </p:spPr>
        <p:txBody>
          <a:bodyPr>
            <a:noAutofit/>
          </a:bodyPr>
          <a:lstStyle/>
          <a:p>
            <a:r>
              <a:rPr lang="en-US" sz="2000" b="1" kern="0" dirty="0">
                <a:solidFill>
                  <a:srgbClr val="3F3F39"/>
                </a:solidFill>
                <a:latin typeface="Lucida Sans" panose="020B0602030504020204" pitchFamily="34" charset="0"/>
                <a:sym typeface="Allerta"/>
              </a:rPr>
              <a:t>Items are designed to address the aspect(s) of rigor (</a:t>
            </a:r>
            <a:r>
              <a:rPr lang="en-US" sz="2000" b="1" kern="0" dirty="0">
                <a:solidFill>
                  <a:srgbClr val="2B9650"/>
                </a:solidFill>
                <a:latin typeface="Lucida Sans" panose="020B0602030504020204" pitchFamily="34" charset="0"/>
                <a:sym typeface="Allerta"/>
              </a:rPr>
              <a:t>conceptual understanding</a:t>
            </a:r>
            <a:r>
              <a:rPr lang="en-US" sz="2000" b="1" kern="0" dirty="0">
                <a:solidFill>
                  <a:srgbClr val="3F3F39"/>
                </a:solidFill>
                <a:latin typeface="Lucida Sans" panose="020B0602030504020204" pitchFamily="34" charset="0"/>
                <a:sym typeface="Allerta"/>
              </a:rPr>
              <a:t>, procedural skill, and application) evident in the language of the content standards.</a:t>
            </a:r>
            <a:endParaRPr lang="en-US" sz="2000" dirty="0">
              <a:latin typeface="Lucida Sans" panose="020B0602030504020204" pitchFamily="34" charset="0"/>
            </a:endParaRPr>
          </a:p>
        </p:txBody>
      </p:sp>
      <p:sp>
        <p:nvSpPr>
          <p:cNvPr id="5" name="TextBox 4"/>
          <p:cNvSpPr txBox="1"/>
          <p:nvPr/>
        </p:nvSpPr>
        <p:spPr>
          <a:xfrm>
            <a:off x="526608" y="5575965"/>
            <a:ext cx="7806184" cy="646331"/>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ea typeface="Arial"/>
                <a:cs typeface="Arial"/>
                <a:sym typeface="Arial"/>
              </a:rPr>
              <a:t>3.NF.A.2 </a:t>
            </a:r>
            <a:r>
              <a:rPr lang="en-US" dirty="0">
                <a:latin typeface="Lucida Sans" panose="020B0602030504020204" pitchFamily="34" charset="0"/>
              </a:rPr>
              <a:t>Understand a fraction as a number on the number line; represent fractions on a number line diagram. </a:t>
            </a:r>
            <a:endParaRPr lang="en-US" dirty="0">
              <a:solidFill>
                <a:prstClr val="black"/>
              </a:solidFill>
              <a:latin typeface="Lucida Sans" panose="020B0602030504020204" pitchFamily="34" charset="0"/>
              <a:ea typeface="Arial"/>
              <a:cs typeface="Arial"/>
              <a:sym typeface="Arial"/>
            </a:endParaRPr>
          </a:p>
        </p:txBody>
      </p:sp>
      <p:pic>
        <p:nvPicPr>
          <p:cNvPr id="7" name="Picture 6"/>
          <p:cNvPicPr>
            <a:picLocks noChangeAspect="1"/>
          </p:cNvPicPr>
          <p:nvPr/>
        </p:nvPicPr>
        <p:blipFill>
          <a:blip r:embed="rId3"/>
          <a:stretch>
            <a:fillRect/>
          </a:stretch>
        </p:blipFill>
        <p:spPr>
          <a:xfrm>
            <a:off x="1595314" y="1681165"/>
            <a:ext cx="5673965" cy="3693430"/>
          </a:xfrm>
          <a:prstGeom prst="rect">
            <a:avLst/>
          </a:prstGeom>
        </p:spPr>
      </p:pic>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5409</TotalTime>
  <Words>6197</Words>
  <Application>Microsoft Office PowerPoint</Application>
  <PresentationFormat>On-screen Show (4:3)</PresentationFormat>
  <Paragraphs>284</Paragraphs>
  <Slides>32</Slides>
  <Notes>32</Notes>
  <HiddenSlides>0</HiddenSlides>
  <MMClips>0</MMClips>
  <ScaleCrop>false</ScaleCrop>
  <HeadingPairs>
    <vt:vector size="8" baseType="variant">
      <vt:variant>
        <vt:lpstr>Fonts Used</vt:lpstr>
      </vt:variant>
      <vt:variant>
        <vt:i4>4</vt:i4>
      </vt:variant>
      <vt:variant>
        <vt:lpstr>Theme</vt:lpstr>
      </vt:variant>
      <vt:variant>
        <vt:i4>13</vt:i4>
      </vt:variant>
      <vt:variant>
        <vt:lpstr>Embedded OLE Servers</vt:lpstr>
      </vt:variant>
      <vt:variant>
        <vt:i4>1</vt:i4>
      </vt:variant>
      <vt:variant>
        <vt:lpstr>Slide Titles</vt:lpstr>
      </vt:variant>
      <vt:variant>
        <vt:i4>32</vt:i4>
      </vt:variant>
    </vt:vector>
  </HeadingPairs>
  <TitlesOfParts>
    <vt:vector size="50" baseType="lpstr">
      <vt:lpstr>Allerta</vt:lpstr>
      <vt:lpstr>Arial</vt:lpstr>
      <vt:lpstr>Calibri</vt:lpstr>
      <vt:lpstr>Lucida Sans</vt:lpstr>
      <vt:lpstr>SAP ATC PPT Template revised</vt:lpstr>
      <vt:lpstr>1_Office Theme</vt:lpstr>
      <vt:lpstr>1_SAP ATC PPT Template revised</vt:lpstr>
      <vt:lpstr>2_SAP ATC PPT Template revised</vt:lpstr>
      <vt:lpstr>3_SAP ATC PPT Template revised</vt:lpstr>
      <vt:lpstr>4_SAP ATC PPT Template revised</vt:lpstr>
      <vt:lpstr>5_SAP ATC PPT Template revised</vt:lpstr>
      <vt:lpstr>6_SAP ATC PPT Template revised</vt:lpstr>
      <vt:lpstr>7_SAP ATC PPT Template revised</vt:lpstr>
      <vt:lpstr>8_SAP ATC PPT Template revised</vt:lpstr>
      <vt:lpstr>9_SAP ATC PPT Template revised</vt:lpstr>
      <vt:lpstr>10_SAP ATC PPT Template revised</vt:lpstr>
      <vt:lpstr>11_SAP ATC PPT Template revised</vt:lpstr>
      <vt:lpstr>Equation</vt:lpstr>
      <vt:lpstr>Grade 3: Alignment to Mathematics  Grade-Level Standards</vt:lpstr>
      <vt:lpstr>Session Objective</vt:lpstr>
      <vt:lpstr>CCSSO Section C: Align to Standards – Mathematics </vt:lpstr>
      <vt:lpstr>PowerPoint Presentation</vt:lpstr>
      <vt:lpstr>PowerPoint Presentation</vt:lpstr>
      <vt:lpstr>Alignment Principle #1</vt:lpstr>
      <vt:lpstr>PowerPoint Presentation</vt:lpstr>
      <vt:lpstr>Alignment Principle #2</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content limits articulated in the standards. </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vt:lpstr>
      <vt:lpstr>Alignment Principle #6</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the major work of the grade. </vt:lpstr>
      <vt:lpstr>Alignment Principle #10</vt:lpstr>
      <vt:lpstr>Items written at the cluster or domain level measure key integration points not necessarily articulated in individual standards but plausibly implied directly by what is written. </vt:lpstr>
      <vt:lpstr>PowerPoint Presentation</vt:lpstr>
      <vt:lpstr>Thank You!</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Mathematics Grade-Level Standards</dc:title>
  <dc:creator>Shelbi Cole</dc:creator>
  <cp:lastModifiedBy>Pascale Joseph</cp:lastModifiedBy>
  <cp:revision>124</cp:revision>
  <dcterms:created xsi:type="dcterms:W3CDTF">2016-02-12T15:49:45Z</dcterms:created>
  <dcterms:modified xsi:type="dcterms:W3CDTF">2020-01-23T20:01:28Z</dcterms:modified>
</cp:coreProperties>
</file>